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6" r:id="rId1"/>
  </p:sldMasterIdLst>
  <p:notesMasterIdLst>
    <p:notesMasterId r:id="rId25"/>
  </p:notesMasterIdLst>
  <p:handoutMasterIdLst>
    <p:handoutMasterId r:id="rId26"/>
  </p:handoutMasterIdLst>
  <p:sldIdLst>
    <p:sldId id="591" r:id="rId2"/>
    <p:sldId id="260" r:id="rId3"/>
    <p:sldId id="601" r:id="rId4"/>
    <p:sldId id="451" r:id="rId5"/>
    <p:sldId id="262" r:id="rId6"/>
    <p:sldId id="261" r:id="rId7"/>
    <p:sldId id="615" r:id="rId8"/>
    <p:sldId id="631" r:id="rId9"/>
    <p:sldId id="618" r:id="rId10"/>
    <p:sldId id="633" r:id="rId11"/>
    <p:sldId id="619" r:id="rId12"/>
    <p:sldId id="625" r:id="rId13"/>
    <p:sldId id="616" r:id="rId14"/>
    <p:sldId id="626" r:id="rId15"/>
    <p:sldId id="620" r:id="rId16"/>
    <p:sldId id="627" r:id="rId17"/>
    <p:sldId id="628" r:id="rId18"/>
    <p:sldId id="629" r:id="rId19"/>
    <p:sldId id="630" r:id="rId20"/>
    <p:sldId id="623" r:id="rId21"/>
    <p:sldId id="622" r:id="rId22"/>
    <p:sldId id="621" r:id="rId23"/>
    <p:sldId id="612" r:id="rId24"/>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 id="2" name="Phil Bergner" initials="PB" lastIdx="1" clrIdx="1">
    <p:extLst>
      <p:ext uri="{19B8F6BF-5375-455C-9EA6-DF929625EA0E}">
        <p15:presenceInfo xmlns:p15="http://schemas.microsoft.com/office/powerpoint/2012/main" userId="S::phil.bergner@synapticap.com::c638f63f-e3d2-49c0-8fb1-ec38c1a3477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4F4"/>
    <a:srgbClr val="ECEFEF"/>
    <a:srgbClr val="7F4637"/>
    <a:srgbClr val="5C3F22"/>
    <a:srgbClr val="E8FBF8"/>
    <a:srgbClr val="D2EEF7"/>
    <a:srgbClr val="D9F6FF"/>
    <a:srgbClr val="D67939"/>
    <a:srgbClr val="DA8A50"/>
    <a:srgbClr val="5D4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22" autoAdjust="0"/>
    <p:restoredTop sz="82732" autoAdjust="0"/>
  </p:normalViewPr>
  <p:slideViewPr>
    <p:cSldViewPr snapToGrid="0">
      <p:cViewPr varScale="1">
        <p:scale>
          <a:sx n="90" d="100"/>
          <a:sy n="90" d="100"/>
        </p:scale>
        <p:origin x="1000" y="184"/>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17632"/>
    </p:cViewPr>
  </p:outlineViewPr>
  <p:notesTextViewPr>
    <p:cViewPr>
      <p:scale>
        <a:sx n="120" d="100"/>
        <a:sy n="120" d="100"/>
      </p:scale>
      <p:origin x="0" y="0"/>
    </p:cViewPr>
  </p:notesTextViewPr>
  <p:sorterViewPr>
    <p:cViewPr>
      <p:scale>
        <a:sx n="106" d="100"/>
        <a:sy n="106" d="100"/>
      </p:scale>
      <p:origin x="0" y="0"/>
    </p:cViewPr>
  </p:sorterViewPr>
  <p:notesViewPr>
    <p:cSldViewPr snapToGrid="0">
      <p:cViewPr varScale="1">
        <p:scale>
          <a:sx n="83" d="100"/>
          <a:sy n="83" d="100"/>
        </p:scale>
        <p:origin x="3952"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10-14T15:03:02.352"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alesforce Sans"/>
                <a:ea typeface="+mn-ea"/>
                <a:cs typeface="+mn-cs"/>
              </a:rPr>
              <a:t>Anyone here worked on developed a mobile app using salesforce?</a:t>
            </a:r>
          </a:p>
        </p:txBody>
      </p:sp>
    </p:spTree>
    <p:extLst>
      <p:ext uri="{BB962C8B-B14F-4D97-AF65-F5344CB8AC3E}">
        <p14:creationId xmlns:p14="http://schemas.microsoft.com/office/powerpoint/2010/main" val="427557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life isn’t going to be like your work </a:t>
            </a:r>
            <a:r>
              <a:rPr lang="en-US" dirty="0" err="1"/>
              <a:t>wifi</a:t>
            </a:r>
            <a:r>
              <a:rPr lang="en-US" dirty="0"/>
              <a:t>, it may not seem necessary in testing but it may in the field.</a:t>
            </a:r>
          </a:p>
          <a:p>
            <a:endParaRPr lang="en-US" dirty="0"/>
          </a:p>
          <a:p>
            <a:endParaRPr lang="en-US" dirty="0"/>
          </a:p>
        </p:txBody>
      </p:sp>
    </p:spTree>
    <p:extLst>
      <p:ext uri="{BB962C8B-B14F-4D97-AF65-F5344CB8AC3E}">
        <p14:creationId xmlns:p14="http://schemas.microsoft.com/office/powerpoint/2010/main" val="309320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poor connectivity its incredibly important. If something is taking too long and the user has to wait bail and try again later. Set reasonable timeouts </a:t>
            </a:r>
          </a:p>
          <a:p>
            <a:endParaRPr lang="en-US" dirty="0"/>
          </a:p>
          <a:p>
            <a:r>
              <a:rPr lang="en-US" dirty="0"/>
              <a:t>A good reason to block the UI is when a server-confirmation is necessary for example if someone is about to leave a site and needs to know the data has been received another would be time-sensitive data.</a:t>
            </a:r>
          </a:p>
        </p:txBody>
      </p:sp>
    </p:spTree>
    <p:extLst>
      <p:ext uri="{BB962C8B-B14F-4D97-AF65-F5344CB8AC3E}">
        <p14:creationId xmlns:p14="http://schemas.microsoft.com/office/powerpoint/2010/main" val="15502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9148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launches an online status check, this same process occurs when returning online. </a:t>
            </a:r>
          </a:p>
        </p:txBody>
      </p:sp>
    </p:spTree>
    <p:extLst>
      <p:ext uri="{BB962C8B-B14F-4D97-AF65-F5344CB8AC3E}">
        <p14:creationId xmlns:p14="http://schemas.microsoft.com/office/powerpoint/2010/main" val="936854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67350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96971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connection can drop when first attempting to communicate with the backend.</a:t>
            </a:r>
            <a:br>
              <a:rPr lang="en-US" dirty="0"/>
            </a:br>
            <a:r>
              <a:rPr lang="en-US" dirty="0"/>
              <a:t>It can drop after the server has made an update and it never receives confirmation. In this scenario you have to make sure you don’t make duplicate records, consider an external ID. If the user created a new Contact and you get no confirmation from the backend it was created. You don’t want to recreate it again. </a:t>
            </a:r>
          </a:p>
        </p:txBody>
      </p:sp>
    </p:spTree>
    <p:extLst>
      <p:ext uri="{BB962C8B-B14F-4D97-AF65-F5344CB8AC3E}">
        <p14:creationId xmlns:p14="http://schemas.microsoft.com/office/powerpoint/2010/main" val="3623632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crucial step in mobile development testing when users might be offline. Data syncing in these scenarios can be challenging and frustrating for users. In this case it may just be best to switch to offline mode and not attempt to sync until a connection is restored, especially if its blocking user productivity.</a:t>
            </a:r>
          </a:p>
        </p:txBody>
      </p:sp>
    </p:spTree>
    <p:extLst>
      <p:ext uri="{BB962C8B-B14F-4D97-AF65-F5344CB8AC3E}">
        <p14:creationId xmlns:p14="http://schemas.microsoft.com/office/powerpoint/2010/main" val="272237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survey</a:t>
            </a:r>
          </a:p>
        </p:txBody>
      </p:sp>
    </p:spTree>
    <p:extLst>
      <p:ext uri="{BB962C8B-B14F-4D97-AF65-F5344CB8AC3E}">
        <p14:creationId xmlns:p14="http://schemas.microsoft.com/office/powerpoint/2010/main" val="25894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748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b="1" dirty="0"/>
              <a:t>Key Message</a:t>
            </a:r>
            <a:br>
              <a:rPr lang="en-US" dirty="0"/>
            </a:br>
            <a:r>
              <a:rPr lang="en-US" dirty="0"/>
              <a:t>Salesforce is a publicly traded company. Customers should make buying decisions only on the products commercially available.</a:t>
            </a:r>
          </a:p>
          <a:p>
            <a:endParaRPr lang="en-US" b="1" dirty="0"/>
          </a:p>
          <a:p>
            <a:r>
              <a:rPr lang="en-US" b="1" dirty="0"/>
              <a:t>Talk Track</a:t>
            </a:r>
            <a:br>
              <a:rPr lang="en-US" dirty="0"/>
            </a:br>
            <a:r>
              <a:rPr lang="en-US" dirty="0"/>
              <a:t>Before I begin, just a quick note that you should base your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152853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yourself some </a:t>
            </a:r>
            <a:r>
              <a:rPr lang="en-US" dirty="0" err="1"/>
              <a:t>wifi</a:t>
            </a:r>
            <a:r>
              <a:rPr lang="en-US" dirty="0"/>
              <a:t> problem solved?</a:t>
            </a:r>
          </a:p>
        </p:txBody>
      </p:sp>
    </p:spTree>
    <p:extLst>
      <p:ext uri="{BB962C8B-B14F-4D97-AF65-F5344CB8AC3E}">
        <p14:creationId xmlns:p14="http://schemas.microsoft.com/office/powerpoint/2010/main" val="529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they need full CRUD?</a:t>
            </a:r>
          </a:p>
        </p:txBody>
      </p:sp>
    </p:spTree>
    <p:extLst>
      <p:ext uri="{BB962C8B-B14F-4D97-AF65-F5344CB8AC3E}">
        <p14:creationId xmlns:p14="http://schemas.microsoft.com/office/powerpoint/2010/main" val="165026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Oil rig</a:t>
            </a:r>
          </a:p>
          <a:p>
            <a:endParaRPr lang="en-US" dirty="0"/>
          </a:p>
          <a:p>
            <a:r>
              <a:rPr lang="en-US" dirty="0"/>
              <a:t>Parking lot</a:t>
            </a:r>
          </a:p>
          <a:p>
            <a:endParaRPr lang="en-US" dirty="0"/>
          </a:p>
          <a:p>
            <a:endParaRPr lang="en-US" dirty="0"/>
          </a:p>
        </p:txBody>
      </p:sp>
    </p:spTree>
    <p:extLst>
      <p:ext uri="{BB962C8B-B14F-4D97-AF65-F5344CB8AC3E}">
        <p14:creationId xmlns:p14="http://schemas.microsoft.com/office/powerpoint/2010/main" val="4141331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background for SDK - also handles authentication and token refreshes</a:t>
            </a:r>
          </a:p>
        </p:txBody>
      </p:sp>
    </p:spTree>
    <p:extLst>
      <p:ext uri="{BB962C8B-B14F-4D97-AF65-F5344CB8AC3E}">
        <p14:creationId xmlns:p14="http://schemas.microsoft.com/office/powerpoint/2010/main" val="1674605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1649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00160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48.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a:alphaModFix amt="54000"/>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3">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a:alphaModFix amt="22000"/>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a:alphaModFix amt="54000"/>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3738510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ging Area -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0AA5-2995-C14A-9FA5-7F4AE2FC5A79}"/>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63579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ging Area -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588"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262232"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7724141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ging Area - Center W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BADF6A-1985-D340-BD6A-E1BA71A59553}"/>
              </a:ext>
            </a:extLst>
          </p:cNvPr>
          <p:cNvPicPr>
            <a:picLocks noChangeAspect="1"/>
          </p:cNvPicPr>
          <p:nvPr userDrawn="1"/>
        </p:nvPicPr>
        <p:blipFill>
          <a:blip r:embed="rId2"/>
          <a:stretch>
            <a:fillRect/>
          </a:stretch>
        </p:blipFill>
        <p:spPr>
          <a:xfrm flipH="1">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299876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a:srcRect b="23226"/>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cene Left - Mountai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t="681"/>
          <a:stretch/>
        </p:blipFill>
        <p:spPr>
          <a:xfrm>
            <a:off x="0" y="48515"/>
            <a:ext cx="12188816" cy="6809485"/>
          </a:xfrm>
          <a:prstGeom prst="rect">
            <a:avLst/>
          </a:prstGeom>
          <a:solidFill>
            <a:schemeClr val="accent1"/>
          </a:solidFill>
          <a:ln w="25400">
            <a:noFill/>
          </a:ln>
          <a:effectLst/>
          <a:scene3d>
            <a:camera prst="orthographicFront"/>
            <a:lightRig rig="contrasting" dir="t">
              <a:rot lat="0" lon="0" rev="2400000"/>
            </a:lightRig>
          </a:scene3d>
          <a:sp3d prstMaterial="powder">
            <a:bevelB w="0" h="0"/>
          </a:sp3d>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pic>
        <p:nvPicPr>
          <p:cNvPr id="11" name="Picture 10">
            <a:extLst>
              <a:ext uri="{FF2B5EF4-FFF2-40B4-BE49-F238E27FC236}">
                <a16:creationId xmlns:a16="http://schemas.microsoft.com/office/drawing/2014/main" id="{6C003A7E-962C-6844-A672-D8D0E15379E3}"/>
              </a:ext>
            </a:extLst>
          </p:cNvPr>
          <p:cNvPicPr>
            <a:picLocks noChangeAspect="1"/>
          </p:cNvPicPr>
          <p:nvPr userDrawn="1"/>
        </p:nvPicPr>
        <p:blipFill>
          <a:blip r:embed="rId4"/>
          <a:stretch>
            <a:fillRect/>
          </a:stretch>
        </p:blipFill>
        <p:spPr>
          <a:xfrm rot="120000" flipH="1">
            <a:off x="212879" y="4229190"/>
            <a:ext cx="1555887" cy="1998883"/>
          </a:xfrm>
          <a:prstGeom prst="rect">
            <a:avLst/>
          </a:prstGeom>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cene Right - Look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8BCE5C-4560-1A4B-A4E2-AE71D2634AD9}"/>
              </a:ext>
            </a:extLst>
          </p:cNvPr>
          <p:cNvPicPr>
            <a:picLocks noChangeAspect="1"/>
          </p:cNvPicPr>
          <p:nvPr userDrawn="1"/>
        </p:nvPicPr>
        <p:blipFill>
          <a:blip r:embed="rId2"/>
          <a:stretch>
            <a:fillRect/>
          </a:stretch>
        </p:blipFill>
        <p:spPr>
          <a:xfrm>
            <a:off x="0" y="1787"/>
            <a:ext cx="12188823" cy="6856212"/>
          </a:xfrm>
          <a:prstGeom prst="rect">
            <a:avLst/>
          </a:prstGeom>
        </p:spPr>
      </p:pic>
      <p:pic>
        <p:nvPicPr>
          <p:cNvPr id="11" name="Picture 10">
            <a:extLst>
              <a:ext uri="{FF2B5EF4-FFF2-40B4-BE49-F238E27FC236}">
                <a16:creationId xmlns:a16="http://schemas.microsoft.com/office/drawing/2014/main" id="{EBF2F642-406A-C247-9A38-0678B4334577}"/>
              </a:ext>
            </a:extLst>
          </p:cNvPr>
          <p:cNvPicPr>
            <a:picLocks noChangeAspect="1"/>
          </p:cNvPicPr>
          <p:nvPr userDrawn="1"/>
        </p:nvPicPr>
        <p:blipFill rotWithShape="1">
          <a:blip r:embed="rId3"/>
          <a:srcRect l="25164"/>
          <a:stretch/>
        </p:blipFill>
        <p:spPr>
          <a:xfrm>
            <a:off x="3067290" y="1791"/>
            <a:ext cx="9121525" cy="6856209"/>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5"/>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879E3402-35C6-BA43-AC93-8513433EE46E}"/>
              </a:ext>
            </a:extLst>
          </p:cNvPr>
          <p:cNvSpPr>
            <a:spLocks noGrp="1"/>
          </p:cNvSpPr>
          <p:nvPr>
            <p:ph type="ftr" sz="quarter" idx="3"/>
          </p:nvPr>
        </p:nvSpPr>
        <p:spPr>
          <a:xfrm>
            <a:off x="7419372" y="6583407"/>
            <a:ext cx="4183028" cy="1993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cene Left - Vie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2CCBFF-1155-8C4A-A052-41C692CAD649}"/>
              </a:ext>
            </a:extLst>
          </p:cNvPr>
          <p:cNvPicPr>
            <a:picLocks noChangeAspect="1"/>
          </p:cNvPicPr>
          <p:nvPr userDrawn="1"/>
        </p:nvPicPr>
        <p:blipFill>
          <a:blip r:embed="rId2"/>
          <a:stretch>
            <a:fillRect/>
          </a:stretch>
        </p:blipFill>
        <p:spPr>
          <a:xfrm>
            <a:off x="0" y="1786"/>
            <a:ext cx="12188824" cy="6856214"/>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pic>
        <p:nvPicPr>
          <p:cNvPr id="4" name="Picture 3">
            <a:extLst>
              <a:ext uri="{FF2B5EF4-FFF2-40B4-BE49-F238E27FC236}">
                <a16:creationId xmlns:a16="http://schemas.microsoft.com/office/drawing/2014/main" id="{D0F1D93B-F8F0-ED45-B267-2C40C9355B5B}"/>
              </a:ext>
            </a:extLst>
          </p:cNvPr>
          <p:cNvPicPr>
            <a:picLocks noChangeAspect="1"/>
          </p:cNvPicPr>
          <p:nvPr userDrawn="1"/>
        </p:nvPicPr>
        <p:blipFill>
          <a:blip r:embed="rId5"/>
          <a:stretch>
            <a:fillRect/>
          </a:stretch>
        </p:blipFill>
        <p:spPr>
          <a:xfrm flipH="1">
            <a:off x="777885" y="5277052"/>
            <a:ext cx="2957937" cy="1602216"/>
          </a:xfrm>
          <a:prstGeom prst="rect">
            <a:avLst/>
          </a:prstGeom>
        </p:spPr>
      </p:pic>
      <p:sp>
        <p:nvSpPr>
          <p:cNvPr id="14" name="Footer Placeholder 3">
            <a:extLst>
              <a:ext uri="{FF2B5EF4-FFF2-40B4-BE49-F238E27FC236}">
                <a16:creationId xmlns:a16="http://schemas.microsoft.com/office/drawing/2014/main" id="{4429208C-C1B0-8042-8CE0-389F81A543B0}"/>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2" name="pasted-image.pdf" descr="pasted-image.pdf"/>
          <p:cNvPicPr>
            <a:picLocks noChangeAspect="1"/>
          </p:cNvPicPr>
          <p:nvPr userDrawn="1"/>
        </p:nvPicPr>
        <p:blipFill>
          <a:blip r:embed="rId5"/>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371542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ene Right - Ballo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2EA77-6313-8240-BB2A-9860C6C6A4A6}"/>
              </a:ext>
            </a:extLst>
          </p:cNvPr>
          <p:cNvPicPr>
            <a:picLocks noChangeAspect="1"/>
          </p:cNvPicPr>
          <p:nvPr userDrawn="1"/>
        </p:nvPicPr>
        <p:blipFill>
          <a:blip r:embed="rId2"/>
          <a:stretch>
            <a:fillRect/>
          </a:stretch>
        </p:blipFill>
        <p:spPr>
          <a:xfrm>
            <a:off x="0" y="1786"/>
            <a:ext cx="12188824" cy="6856214"/>
          </a:xfrm>
          <a:prstGeom prst="rect">
            <a:avLst/>
          </a:prstGeom>
        </p:spPr>
      </p:pic>
      <p:sp>
        <p:nvSpPr>
          <p:cNvPr id="3" name="Content Placeholder 2"/>
          <p:cNvSpPr>
            <a:spLocks noGrp="1"/>
          </p:cNvSpPr>
          <p:nvPr userDrawn="1">
            <p:ph sz="quarter" idx="11"/>
          </p:nvPr>
        </p:nvSpPr>
        <p:spPr>
          <a:xfrm>
            <a:off x="571500" y="1764287"/>
            <a:ext cx="7962900" cy="425785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9" name="Footer Placeholder 3">
            <a:extLst>
              <a:ext uri="{FF2B5EF4-FFF2-40B4-BE49-F238E27FC236}">
                <a16:creationId xmlns:a16="http://schemas.microsoft.com/office/drawing/2014/main" id="{7B3B4D4D-74A0-DA46-AD21-38708C9C577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F2A12B4A-C85D-408F-BE44-0ED8DB43E6C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12692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a:alphaModFix amt="80000"/>
          </a:blip>
          <a:srcRect t="-900" b="900"/>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 B">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23318"/>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58226"/>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3"/>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4">
            <a:alphaModFix amt="54000"/>
          </a:blip>
          <a:stretch>
            <a:fillRect/>
          </a:stretch>
        </p:blipFill>
        <p:spPr>
          <a:xfrm>
            <a:off x="2401019" y="6196228"/>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4">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4">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5783" y="5082987"/>
              <a:ext cx="919439" cy="1532392"/>
            </a:xfrm>
            <a:prstGeom prst="rect">
              <a:avLst/>
            </a:prstGeom>
          </p:spPr>
        </p:pic>
      </p:grpSp>
      <p:pic>
        <p:nvPicPr>
          <p:cNvPr id="18" name="Picture 17">
            <a:extLst>
              <a:ext uri="{FF2B5EF4-FFF2-40B4-BE49-F238E27FC236}">
                <a16:creationId xmlns:a16="http://schemas.microsoft.com/office/drawing/2014/main" id="{ED2EFACA-4C7C-3D45-9F72-EE60C04E4D8F}"/>
              </a:ext>
            </a:extLst>
          </p:cNvPr>
          <p:cNvPicPr>
            <a:picLocks noChangeAspect="1"/>
          </p:cNvPicPr>
          <p:nvPr userDrawn="1"/>
        </p:nvPicPr>
        <p:blipFill rotWithShape="1">
          <a:blip r:embed="rId6">
            <a:alphaModFix amt="55000"/>
          </a:blip>
          <a:srcRect l="31513" r="42321" b="57150"/>
          <a:stretch/>
        </p:blipFill>
        <p:spPr>
          <a:xfrm flipV="1">
            <a:off x="8464062" y="0"/>
            <a:ext cx="3724763" cy="740206"/>
          </a:xfrm>
          <a:prstGeom prst="rect">
            <a:avLst/>
          </a:prstGeom>
        </p:spPr>
      </p:pic>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4">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4">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490012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a:alphaModFix amt="78000"/>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or Big Idea ">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 y="893"/>
            <a:ext cx="12188819" cy="6856211"/>
          </a:xfrm>
          <a:prstGeom prst="rect">
            <a:avLst/>
          </a:prstGeom>
        </p:spPr>
      </p:pic>
      <p:sp>
        <p:nvSpPr>
          <p:cNvPr id="9" name="Title 1"/>
          <p:cNvSpPr>
            <a:spLocks noGrp="1"/>
          </p:cNvSpPr>
          <p:nvPr userDrawn="1">
            <p:ph type="ctrTitle" hasCustomPrompt="1"/>
          </p:nvPr>
        </p:nvSpPr>
        <p:spPr>
          <a:xfrm>
            <a:off x="1001527" y="1861677"/>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tx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85677" y="3034780"/>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2"/>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5" name="Picture 4">
            <a:extLst>
              <a:ext uri="{FF2B5EF4-FFF2-40B4-BE49-F238E27FC236}">
                <a16:creationId xmlns:a16="http://schemas.microsoft.com/office/drawing/2014/main" id="{96CA88C3-0F54-9E4E-A548-2AA0AC73F03F}"/>
              </a:ext>
            </a:extLst>
          </p:cNvPr>
          <p:cNvPicPr>
            <a:picLocks noChangeAspect="1"/>
          </p:cNvPicPr>
          <p:nvPr userDrawn="1"/>
        </p:nvPicPr>
        <p:blipFill rotWithShape="1">
          <a:blip r:embed="rId3">
            <a:alphaModFix amt="55000"/>
          </a:blip>
          <a:srcRect l="31513" r="42321" b="57150"/>
          <a:stretch/>
        </p:blipFill>
        <p:spPr>
          <a:xfrm flipH="1" flipV="1">
            <a:off x="-4" y="0"/>
            <a:ext cx="6717796" cy="1334998"/>
          </a:xfrm>
          <a:prstGeom prst="rect">
            <a:avLst/>
          </a:prstGeom>
        </p:spPr>
      </p:pic>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7870026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1847414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D0ECA0-E5B0-5E4B-82C3-1D30890CC873}"/>
              </a:ext>
            </a:extLst>
          </p:cNvPr>
          <p:cNvPicPr>
            <a:picLocks noChangeAspect="1"/>
          </p:cNvPicPr>
          <p:nvPr userDrawn="1"/>
        </p:nvPicPr>
        <p:blipFill rotWithShape="1">
          <a:blip r:embed="rId2"/>
          <a:srcRect l="479" t="2399" r="1920"/>
          <a:stretch/>
        </p:blipFill>
        <p:spPr>
          <a:xfrm flipH="1">
            <a:off x="0" y="893"/>
            <a:ext cx="12403136" cy="6856213"/>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21" name="Group 20">
            <a:extLst>
              <a:ext uri="{FF2B5EF4-FFF2-40B4-BE49-F238E27FC236}">
                <a16:creationId xmlns:a16="http://schemas.microsoft.com/office/drawing/2014/main" id="{25B986F2-152D-6B4D-AC52-834BC9E3263E}"/>
              </a:ext>
            </a:extLst>
          </p:cNvPr>
          <p:cNvGrpSpPr/>
          <p:nvPr userDrawn="1"/>
        </p:nvGrpSpPr>
        <p:grpSpPr>
          <a:xfrm>
            <a:off x="2559432" y="5500833"/>
            <a:ext cx="827935" cy="1175485"/>
            <a:chOff x="723336" y="4484318"/>
            <a:chExt cx="1333398" cy="1893131"/>
          </a:xfrm>
        </p:grpSpPr>
        <p:pic>
          <p:nvPicPr>
            <p:cNvPr id="22" name="Picture 21">
              <a:extLst>
                <a:ext uri="{FF2B5EF4-FFF2-40B4-BE49-F238E27FC236}">
                  <a16:creationId xmlns:a16="http://schemas.microsoft.com/office/drawing/2014/main" id="{D894188B-5DB8-6C47-9697-200B314FE02A}"/>
                </a:ext>
              </a:extLst>
            </p:cNvPr>
            <p:cNvPicPr>
              <a:picLocks/>
            </p:cNvPicPr>
            <p:nvPr userDrawn="1"/>
          </p:nvPicPr>
          <p:blipFill>
            <a:blip r:embed="rId4">
              <a:alphaModFix amt="54000"/>
            </a:blip>
            <a:stretch>
              <a:fillRect/>
            </a:stretch>
          </p:blipFill>
          <p:spPr>
            <a:xfrm>
              <a:off x="723336" y="5943733"/>
              <a:ext cx="1333398" cy="433716"/>
            </a:xfrm>
            <a:prstGeom prst="rect">
              <a:avLst/>
            </a:prstGeom>
          </p:spPr>
        </p:pic>
        <p:pic>
          <p:nvPicPr>
            <p:cNvPr id="23" name="Picture 22">
              <a:extLst>
                <a:ext uri="{FF2B5EF4-FFF2-40B4-BE49-F238E27FC236}">
                  <a16:creationId xmlns:a16="http://schemas.microsoft.com/office/drawing/2014/main" id="{50782E36-E2AA-A24F-8583-FABD8663419A}"/>
                </a:ext>
              </a:extLst>
            </p:cNvPr>
            <p:cNvPicPr>
              <a:picLocks noChangeAspect="1"/>
            </p:cNvPicPr>
            <p:nvPr userDrawn="1"/>
          </p:nvPicPr>
          <p:blipFill>
            <a:blip r:embed="rId5"/>
            <a:stretch>
              <a:fillRect/>
            </a:stretch>
          </p:blipFill>
          <p:spPr>
            <a:xfrm>
              <a:off x="820482" y="4484318"/>
              <a:ext cx="1072602" cy="1787666"/>
            </a:xfrm>
            <a:prstGeom prst="rect">
              <a:avLst/>
            </a:prstGeom>
          </p:spPr>
        </p:pic>
      </p:grpSp>
      <p:grpSp>
        <p:nvGrpSpPr>
          <p:cNvPr id="14" name="Group 13">
            <a:extLst>
              <a:ext uri="{FF2B5EF4-FFF2-40B4-BE49-F238E27FC236}">
                <a16:creationId xmlns:a16="http://schemas.microsoft.com/office/drawing/2014/main" id="{368FECB7-D67E-F74B-B708-065D940AABAD}"/>
              </a:ext>
            </a:extLst>
          </p:cNvPr>
          <p:cNvGrpSpPr/>
          <p:nvPr userDrawn="1"/>
        </p:nvGrpSpPr>
        <p:grpSpPr>
          <a:xfrm>
            <a:off x="2419" y="4382697"/>
            <a:ext cx="1837393" cy="2139595"/>
            <a:chOff x="1082246" y="4738045"/>
            <a:chExt cx="1890350" cy="2201262"/>
          </a:xfrm>
        </p:grpSpPr>
        <p:pic>
          <p:nvPicPr>
            <p:cNvPr id="15" name="Picture 14">
              <a:extLst>
                <a:ext uri="{FF2B5EF4-FFF2-40B4-BE49-F238E27FC236}">
                  <a16:creationId xmlns:a16="http://schemas.microsoft.com/office/drawing/2014/main" id="{1EA8B067-22B5-F748-9433-9395F031AE68}"/>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7" name="Picture 16">
              <a:extLst>
                <a:ext uri="{FF2B5EF4-FFF2-40B4-BE49-F238E27FC236}">
                  <a16:creationId xmlns:a16="http://schemas.microsoft.com/office/drawing/2014/main" id="{2D4B6D79-7589-604E-85EB-5F441F3998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8" name="Picture 17">
              <a:extLst>
                <a:ext uri="{FF2B5EF4-FFF2-40B4-BE49-F238E27FC236}">
                  <a16:creationId xmlns:a16="http://schemas.microsoft.com/office/drawing/2014/main" id="{4947BB7C-D33D-9344-B85F-BFEB81538C2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19" name="Group 18">
            <a:extLst>
              <a:ext uri="{FF2B5EF4-FFF2-40B4-BE49-F238E27FC236}">
                <a16:creationId xmlns:a16="http://schemas.microsoft.com/office/drawing/2014/main" id="{894FBBBC-95C4-344F-9F94-25AD40AD95C8}"/>
              </a:ext>
            </a:extLst>
          </p:cNvPr>
          <p:cNvGrpSpPr/>
          <p:nvPr userDrawn="1"/>
        </p:nvGrpSpPr>
        <p:grpSpPr>
          <a:xfrm>
            <a:off x="1449060" y="5375205"/>
            <a:ext cx="1333398" cy="1269442"/>
            <a:chOff x="2666809" y="5395728"/>
            <a:chExt cx="1333398" cy="1269442"/>
          </a:xfrm>
        </p:grpSpPr>
        <p:pic>
          <p:nvPicPr>
            <p:cNvPr id="28" name="Picture 27">
              <a:extLst>
                <a:ext uri="{FF2B5EF4-FFF2-40B4-BE49-F238E27FC236}">
                  <a16:creationId xmlns:a16="http://schemas.microsoft.com/office/drawing/2014/main" id="{F723A177-8959-934F-9C98-12E843D2E76A}"/>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29" name="pasted-image.pdf" descr="pasted-image.pdf">
              <a:extLst>
                <a:ext uri="{FF2B5EF4-FFF2-40B4-BE49-F238E27FC236}">
                  <a16:creationId xmlns:a16="http://schemas.microsoft.com/office/drawing/2014/main" id="{AB894933-B508-F04F-B9C8-B108ECB210AE}"/>
                </a:ext>
              </a:extLst>
            </p:cNvPr>
            <p:cNvPicPr>
              <a:picLocks noChangeAspect="1"/>
            </p:cNvPicPr>
            <p:nvPr userDrawn="1"/>
          </p:nvPicPr>
          <p:blipFill>
            <a:blip r:embed="rId7"/>
            <a:stretch>
              <a:fillRect/>
            </a:stretch>
          </p:blipFill>
          <p:spPr>
            <a:xfrm>
              <a:off x="2776556" y="5395728"/>
              <a:ext cx="880288" cy="1109863"/>
            </a:xfrm>
            <a:prstGeom prst="rect">
              <a:avLst/>
            </a:prstGeom>
            <a:ln w="12700">
              <a:miter lim="400000"/>
            </a:ln>
          </p:spPr>
        </p:pic>
      </p:grpSp>
    </p:spTree>
    <p:extLst>
      <p:ext uri="{BB962C8B-B14F-4D97-AF65-F5344CB8AC3E}">
        <p14:creationId xmlns:p14="http://schemas.microsoft.com/office/powerpoint/2010/main" val="268182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76AE0-F41C-D94B-9CC1-B63737F8DED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7" name="Group 6">
            <a:extLst>
              <a:ext uri="{FF2B5EF4-FFF2-40B4-BE49-F238E27FC236}">
                <a16:creationId xmlns:a16="http://schemas.microsoft.com/office/drawing/2014/main" id="{BF702B54-1961-BE4E-91EF-133BCDB14AFB}"/>
              </a:ext>
            </a:extLst>
          </p:cNvPr>
          <p:cNvGrpSpPr/>
          <p:nvPr userDrawn="1"/>
        </p:nvGrpSpPr>
        <p:grpSpPr>
          <a:xfrm>
            <a:off x="1301702" y="4701469"/>
            <a:ext cx="1890350" cy="2201262"/>
            <a:chOff x="1082246" y="4738045"/>
            <a:chExt cx="1890350" cy="2201262"/>
          </a:xfrm>
        </p:grpSpPr>
        <p:pic>
          <p:nvPicPr>
            <p:cNvPr id="11" name="Picture 10">
              <a:extLst>
                <a:ext uri="{FF2B5EF4-FFF2-40B4-BE49-F238E27FC236}">
                  <a16:creationId xmlns:a16="http://schemas.microsoft.com/office/drawing/2014/main" id="{FFEC93C6-5590-1640-A696-EE0F5721CFE2}"/>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8" name="Picture 17">
              <a:extLst>
                <a:ext uri="{FF2B5EF4-FFF2-40B4-BE49-F238E27FC236}">
                  <a16:creationId xmlns:a16="http://schemas.microsoft.com/office/drawing/2014/main" id="{AD182066-3CEA-D84B-BF18-28D1F0BDA9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0" name="Picture 9">
              <a:extLst>
                <a:ext uri="{FF2B5EF4-FFF2-40B4-BE49-F238E27FC236}">
                  <a16:creationId xmlns:a16="http://schemas.microsoft.com/office/drawing/2014/main" id="{3FDDC35F-6129-7945-BAE4-BBAB0AA3F98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5" name="Group 4">
            <a:extLst>
              <a:ext uri="{FF2B5EF4-FFF2-40B4-BE49-F238E27FC236}">
                <a16:creationId xmlns:a16="http://schemas.microsoft.com/office/drawing/2014/main" id="{5A98F39F-3025-D247-A4BA-8C26E5D8AC9F}"/>
              </a:ext>
            </a:extLst>
          </p:cNvPr>
          <p:cNvGrpSpPr/>
          <p:nvPr userDrawn="1"/>
        </p:nvGrpSpPr>
        <p:grpSpPr>
          <a:xfrm>
            <a:off x="3494668" y="5053890"/>
            <a:ext cx="1333398" cy="1269442"/>
            <a:chOff x="2666809" y="5395728"/>
            <a:chExt cx="1333398" cy="1269442"/>
          </a:xfrm>
        </p:grpSpPr>
        <p:pic>
          <p:nvPicPr>
            <p:cNvPr id="12" name="Picture 11">
              <a:extLst>
                <a:ext uri="{FF2B5EF4-FFF2-40B4-BE49-F238E27FC236}">
                  <a16:creationId xmlns:a16="http://schemas.microsoft.com/office/drawing/2014/main" id="{DFF299DD-A7B6-5349-A57F-3C2A8F8DBC12}"/>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17" name="pasted-image.pdf" descr="pasted-image.pdf">
              <a:extLst>
                <a:ext uri="{FF2B5EF4-FFF2-40B4-BE49-F238E27FC236}">
                  <a16:creationId xmlns:a16="http://schemas.microsoft.com/office/drawing/2014/main" id="{23C12D71-DD1F-1E46-8E28-DE7DF1403C7A}"/>
                </a:ext>
              </a:extLst>
            </p:cNvPr>
            <p:cNvPicPr>
              <a:picLocks noChangeAspect="1"/>
            </p:cNvPicPr>
            <p:nvPr userDrawn="1"/>
          </p:nvPicPr>
          <p:blipFill>
            <a:blip r:embed="rId6"/>
            <a:stretch>
              <a:fillRect/>
            </a:stretch>
          </p:blipFill>
          <p:spPr>
            <a:xfrm>
              <a:off x="2776556" y="5395728"/>
              <a:ext cx="880288" cy="1109863"/>
            </a:xfrm>
            <a:prstGeom prst="rect">
              <a:avLst/>
            </a:prstGeom>
            <a:ln w="12700">
              <a:miter lim="400000"/>
            </a:ln>
          </p:spPr>
        </p:pic>
      </p:grpSp>
      <p:grpSp>
        <p:nvGrpSpPr>
          <p:cNvPr id="2" name="Group 1">
            <a:extLst>
              <a:ext uri="{FF2B5EF4-FFF2-40B4-BE49-F238E27FC236}">
                <a16:creationId xmlns:a16="http://schemas.microsoft.com/office/drawing/2014/main" id="{062FA740-8148-E846-B36B-BA50335AE030}"/>
              </a:ext>
            </a:extLst>
          </p:cNvPr>
          <p:cNvGrpSpPr/>
          <p:nvPr userDrawn="1"/>
        </p:nvGrpSpPr>
        <p:grpSpPr>
          <a:xfrm>
            <a:off x="7381956" y="4999042"/>
            <a:ext cx="1001802" cy="474215"/>
            <a:chOff x="7381956" y="4999042"/>
            <a:chExt cx="1001802" cy="474215"/>
          </a:xfrm>
        </p:grpSpPr>
        <p:pic>
          <p:nvPicPr>
            <p:cNvPr id="13" name="Picture 12">
              <a:extLst>
                <a:ext uri="{FF2B5EF4-FFF2-40B4-BE49-F238E27FC236}">
                  <a16:creationId xmlns:a16="http://schemas.microsoft.com/office/drawing/2014/main" id="{3B12E306-FB66-0C4B-8B63-B6F3D28D801E}"/>
                </a:ext>
              </a:extLst>
            </p:cNvPr>
            <p:cNvPicPr>
              <a:picLocks/>
            </p:cNvPicPr>
            <p:nvPr userDrawn="1"/>
          </p:nvPicPr>
          <p:blipFill>
            <a:blip r:embed="rId4">
              <a:alphaModFix amt="54000"/>
            </a:blip>
            <a:stretch>
              <a:fillRect/>
            </a:stretch>
          </p:blipFill>
          <p:spPr>
            <a:xfrm rot="240000">
              <a:off x="7381956" y="5250692"/>
              <a:ext cx="1001802" cy="222565"/>
            </a:xfrm>
            <a:prstGeom prst="rect">
              <a:avLst/>
            </a:prstGeom>
          </p:spPr>
        </p:pic>
        <p:pic>
          <p:nvPicPr>
            <p:cNvPr id="19" name="Picture 18" descr="Cloud-the-Goat---Grazing.png">
              <a:extLst>
                <a:ext uri="{FF2B5EF4-FFF2-40B4-BE49-F238E27FC236}">
                  <a16:creationId xmlns:a16="http://schemas.microsoft.com/office/drawing/2014/main" id="{D01DBCC5-A904-FF43-B799-E3797A483A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7677860" y="4999042"/>
              <a:ext cx="508748" cy="411109"/>
            </a:xfrm>
            <a:prstGeom prst="rect">
              <a:avLst/>
            </a:prstGeom>
          </p:spPr>
        </p:pic>
      </p:gr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anelist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3AF94-2E38-A14E-8CAD-1B817D84AF6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23" name="Picture 22">
            <a:extLst>
              <a:ext uri="{FF2B5EF4-FFF2-40B4-BE49-F238E27FC236}">
                <a16:creationId xmlns:a16="http://schemas.microsoft.com/office/drawing/2014/main" id="{DD3722F9-BD34-454E-BCEA-4077B00A930C}"/>
              </a:ext>
            </a:extLst>
          </p:cNvPr>
          <p:cNvPicPr>
            <a:picLocks noChangeAspect="1"/>
          </p:cNvPicPr>
          <p:nvPr userDrawn="1"/>
        </p:nvPicPr>
        <p:blipFill rotWithShape="1">
          <a:blip r:embed="rId3"/>
          <a:srcRect t="78" r="2945"/>
          <a:stretch/>
        </p:blipFill>
        <p:spPr>
          <a:xfrm>
            <a:off x="4" y="0"/>
            <a:ext cx="12188816" cy="6872985"/>
          </a:xfrm>
          <a:prstGeom prst="rect">
            <a:avLst/>
          </a:prstGeom>
        </p:spPr>
      </p:pic>
      <p:sp>
        <p:nvSpPr>
          <p:cNvPr id="51" name="Text Placeholder 17"/>
          <p:cNvSpPr>
            <a:spLocks noGrp="1"/>
          </p:cNvSpPr>
          <p:nvPr>
            <p:ph type="body" sz="quarter" idx="13" hasCustomPrompt="1"/>
          </p:nvPr>
        </p:nvSpPr>
        <p:spPr>
          <a:xfrm>
            <a:off x="41888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2971090"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50728"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3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8"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88404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19" cy="6856211"/>
          </a:xfrm>
          <a:prstGeom prst="rect">
            <a:avLst/>
          </a:prstGeom>
        </p:spPr>
      </p:pic>
      <p:sp>
        <p:nvSpPr>
          <p:cNvPr id="2" name="Title 1"/>
          <p:cNvSpPr>
            <a:spLocks noGrp="1"/>
          </p:cNvSpPr>
          <p:nvPr userDrawn="1">
            <p:ph type="ctrTitle" hasCustomPrompt="1"/>
          </p:nvPr>
        </p:nvSpPr>
        <p:spPr>
          <a:xfrm>
            <a:off x="1475315" y="1564590"/>
            <a:ext cx="3889376" cy="1298448"/>
          </a:xfrm>
        </p:spPr>
        <p:txBody>
          <a:bodyPr>
            <a:noAutofit/>
          </a:bodyPr>
          <a:lstStyle>
            <a:lvl1pPr marL="0" indent="0" algn="ctr">
              <a:lnSpc>
                <a:spcPct val="90000"/>
              </a:lnSpc>
              <a:tabLst/>
              <a:defRPr sz="2800" b="1" spc="0">
                <a:solidFill>
                  <a:schemeClr val="accent1"/>
                </a:solidFill>
                <a:latin typeface="+mj-lt"/>
              </a:defRPr>
            </a:lvl1pPr>
          </a:lstStyle>
          <a:p>
            <a:r>
              <a:rPr lang="en-US" dirty="0"/>
              <a:t>Name of Speaker</a:t>
            </a:r>
          </a:p>
        </p:txBody>
      </p:sp>
      <p:cxnSp>
        <p:nvCxnSpPr>
          <p:cNvPr id="7" name="Straight Connector 6">
            <a:extLst>
              <a:ext uri="{FF2B5EF4-FFF2-40B4-BE49-F238E27FC236}">
                <a16:creationId xmlns:a16="http://schemas.microsoft.com/office/drawing/2014/main" id="{A01E3165-EDDF-5748-B5C9-5A94E4CE0269}"/>
              </a:ext>
            </a:extLst>
          </p:cNvPr>
          <p:cNvCxnSpPr/>
          <p:nvPr userDrawn="1"/>
        </p:nvCxnSpPr>
        <p:spPr>
          <a:xfrm>
            <a:off x="2307021" y="2187389"/>
            <a:ext cx="22259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51BDA7-D145-2843-8524-CBE3872F2D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7068" y="1228915"/>
            <a:ext cx="850132" cy="2424805"/>
          </a:xfrm>
          <a:prstGeom prst="rect">
            <a:avLst/>
          </a:prstGeom>
        </p:spPr>
      </p:pic>
      <p:pic>
        <p:nvPicPr>
          <p:cNvPr id="9" name="pasted-image.pdf">
            <a:extLst>
              <a:ext uri="{FF2B5EF4-FFF2-40B4-BE49-F238E27FC236}">
                <a16:creationId xmlns:a16="http://schemas.microsoft.com/office/drawing/2014/main" id="{0F1F9EB3-92DF-794A-92CC-F101C74D4B25}"/>
              </a:ext>
            </a:extLst>
          </p:cNvPr>
          <p:cNvPicPr>
            <a:picLocks noChangeAspect="1"/>
          </p:cNvPicPr>
          <p:nvPr userDrawn="1"/>
        </p:nvPicPr>
        <p:blipFill>
          <a:blip r:embed="rId4"/>
          <a:stretch>
            <a:fillRect/>
          </a:stretch>
        </p:blipFill>
        <p:spPr>
          <a:xfrm>
            <a:off x="9848277" y="1929168"/>
            <a:ext cx="525911" cy="1147442"/>
          </a:xfrm>
          <a:prstGeom prst="rect">
            <a:avLst/>
          </a:prstGeom>
          <a:ln w="12700">
            <a:miter lim="400000"/>
          </a:ln>
        </p:spPr>
      </p:pic>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5" y="2958265"/>
            <a:ext cx="3883281" cy="914400"/>
          </a:xfrm>
        </p:spPr>
        <p:txBody>
          <a:bodyPr/>
          <a:lstStyle>
            <a:lvl1pPr marL="0" indent="0" algn="ctr">
              <a:lnSpc>
                <a:spcPct val="90000"/>
              </a:lnSpc>
              <a:spcBef>
                <a:spcPts val="0"/>
              </a:spcBef>
              <a:spcAft>
                <a:spcPts val="600"/>
              </a:spcAft>
              <a:defRPr>
                <a:solidFill>
                  <a:schemeClr val="accent1"/>
                </a:solidFill>
              </a:defRPr>
            </a:lvl1pPr>
            <a:lvl2pPr marL="0" indent="0" algn="ctr">
              <a:buFont typeface="Arial" panose="020B0604020202020204" pitchFamily="34" charset="0"/>
              <a:buChar char="​"/>
              <a:defRPr sz="1600">
                <a:solidFill>
                  <a:schemeClr val="accent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per Textur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p>
            <a:r>
              <a:rPr lang="en-US"/>
              <a:t>Click to edit Master title style</a:t>
            </a:r>
            <a:endParaRPr lang="de-DE"/>
          </a:p>
        </p:txBody>
      </p:sp>
      <p:sp>
        <p:nvSpPr>
          <p:cNvPr id="5" name="Content Placeholder 4">
            <a:extLst>
              <a:ext uri="{FF2B5EF4-FFF2-40B4-BE49-F238E27FC236}">
                <a16:creationId xmlns:a16="http://schemas.microsoft.com/office/drawing/2014/main" id="{1B6A9BD6-D265-5E41-BD18-89B7877FDD41}"/>
              </a:ext>
            </a:extLst>
          </p:cNvPr>
          <p:cNvSpPr>
            <a:spLocks noGrp="1"/>
          </p:cNvSpPr>
          <p:nvPr>
            <p:ph sz="quarter" idx="17"/>
          </p:nvPr>
        </p:nvSpPr>
        <p:spPr>
          <a:xfrm>
            <a:off x="571500" y="1759194"/>
            <a:ext cx="11031538" cy="4700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2126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per Texture - No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AE9269-972C-DD49-87DB-CD01B06C6A0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6" name="Footer Placeholder 3">
            <a:extLst>
              <a:ext uri="{FF2B5EF4-FFF2-40B4-BE49-F238E27FC236}">
                <a16:creationId xmlns:a16="http://schemas.microsoft.com/office/drawing/2014/main" id="{9F4C4DA5-FB9F-6B47-BF2F-9838AA2A526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3" name="Content Placeholder 2">
            <a:extLst>
              <a:ext uri="{FF2B5EF4-FFF2-40B4-BE49-F238E27FC236}">
                <a16:creationId xmlns:a16="http://schemas.microsoft.com/office/drawing/2014/main" id="{AC45ED34-8D2E-884D-8C7E-F915D7584BF7}"/>
              </a:ext>
            </a:extLst>
          </p:cNvPr>
          <p:cNvSpPr>
            <a:spLocks noGrp="1"/>
          </p:cNvSpPr>
          <p:nvPr>
            <p:ph sz="quarter" idx="17"/>
          </p:nvPr>
        </p:nvSpPr>
        <p:spPr>
          <a:xfrm>
            <a:off x="566127" y="1764322"/>
            <a:ext cx="11025188" cy="4712677"/>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8616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000" b="1">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588133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928142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7697658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a:lnSpc>
                <a:spcPct val="90000"/>
              </a:lnSpc>
              <a:spcBef>
                <a:spcPts val="800"/>
              </a:spcBef>
              <a:spcAft>
                <a:spcPts val="0"/>
              </a:spcAft>
              <a:defRPr sz="16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solidFill>
                  <a:schemeClr val="accent2"/>
                </a:solidFill>
              </a:defRPr>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solidFill>
                  <a:schemeClr val="accent2"/>
                </a:solidFill>
              </a:defRPr>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marL="6350" indent="0">
              <a:lnSpc>
                <a:spcPct val="90000"/>
              </a:lnSpc>
              <a:spcBef>
                <a:spcPts val="800"/>
              </a:spcBef>
              <a:spcAft>
                <a:spcPts val="0"/>
              </a:spcAft>
              <a:buNone/>
              <a:defRPr sz="14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solidFill>
                  <a:schemeClr val="accent2"/>
                </a:solidFill>
              </a:defRPr>
            </a:lvl1pPr>
          </a:lstStyle>
          <a:p>
            <a:pPr lvl="0"/>
            <a:r>
              <a:rPr lang="en-US" dirty="0"/>
              <a:t>Features or Sub Cloud Products </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36112241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Google Shape;362;p55">
            <a:extLst>
              <a:ext uri="{FF2B5EF4-FFF2-40B4-BE49-F238E27FC236}">
                <a16:creationId xmlns:a16="http://schemas.microsoft.com/office/drawing/2014/main" id="{B194211E-B6CF-124C-A97F-843FC114B6E9}"/>
              </a:ext>
            </a:extLst>
          </p:cNvPr>
          <p:cNvPicPr preferRelativeResize="0"/>
          <p:nvPr userDrawn="1"/>
        </p:nvPicPr>
        <p:blipFill rotWithShape="1">
          <a:blip r:embed="rId2">
            <a:alphaModFix/>
          </a:blip>
          <a:srcRect/>
          <a:stretch/>
        </p:blipFill>
        <p:spPr>
          <a:xfrm>
            <a:off x="-9716" y="-4572"/>
            <a:ext cx="12208258" cy="6867142"/>
          </a:xfrm>
          <a:prstGeom prst="rect">
            <a:avLst/>
          </a:prstGeom>
          <a:noFill/>
          <a:ln>
            <a:noFill/>
          </a:ln>
        </p:spPr>
      </p:pic>
      <p:pic>
        <p:nvPicPr>
          <p:cNvPr id="14" name="Picture 13"/>
          <p:cNvPicPr>
            <a:picLocks noChangeAspect="1"/>
          </p:cNvPicPr>
          <p:nvPr userDrawn="1"/>
        </p:nvPicPr>
        <p:blipFill>
          <a:blip r:embed="rId3"/>
          <a:stretch>
            <a:fillRect/>
          </a:stretch>
        </p:blipFill>
        <p:spPr>
          <a:xfrm>
            <a:off x="-19431" y="0"/>
            <a:ext cx="12208256" cy="6867144"/>
          </a:xfrm>
          <a:prstGeom prst="rect">
            <a:avLst/>
          </a:prstGeom>
        </p:spPr>
      </p:pic>
      <p:pic>
        <p:nvPicPr>
          <p:cNvPr id="4" name="Picture 3">
            <a:extLst>
              <a:ext uri="{FF2B5EF4-FFF2-40B4-BE49-F238E27FC236}">
                <a16:creationId xmlns:a16="http://schemas.microsoft.com/office/drawing/2014/main" id="{CF2E9877-22A5-7E47-ACD2-1589BC5FEB7B}"/>
              </a:ext>
            </a:extLst>
          </p:cNvPr>
          <p:cNvPicPr>
            <a:picLocks noChangeAspect="1"/>
          </p:cNvPicPr>
          <p:nvPr userDrawn="1"/>
        </p:nvPicPr>
        <p:blipFill>
          <a:blip r:embed="rId4"/>
          <a:stretch>
            <a:fillRect/>
          </a:stretch>
        </p:blipFill>
        <p:spPr>
          <a:xfrm>
            <a:off x="3576336" y="988291"/>
            <a:ext cx="5036152" cy="1149930"/>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414822"/>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Low Plains - Footer">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74213"/>
          <a:stretch/>
        </p:blipFill>
        <p:spPr>
          <a:xfrm>
            <a:off x="5" y="2"/>
            <a:ext cx="12188816" cy="1764283"/>
          </a:xfrm>
          <a:prstGeom prst="rect">
            <a:avLst/>
          </a:prstGeom>
        </p:spPr>
      </p:pic>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8027"/>
          <a:stretch/>
        </p:blipFill>
        <p:spPr>
          <a:xfrm>
            <a:off x="5" y="565459"/>
            <a:ext cx="12188816" cy="6292541"/>
          </a:xfrm>
          <a:prstGeom prst="rect">
            <a:avLst/>
          </a:prstGeom>
        </p:spPr>
      </p:pic>
      <p:pic>
        <p:nvPicPr>
          <p:cNvPr id="12" name="Drk Green Tree.png" descr="Drk Green Tree.png"/>
          <p:cNvPicPr>
            <a:picLocks noChangeAspect="1"/>
          </p:cNvPicPr>
          <p:nvPr userDrawn="1"/>
        </p:nvPicPr>
        <p:blipFill>
          <a:blip r:embed="rId3"/>
          <a:stretch>
            <a:fillRect/>
          </a:stretch>
        </p:blipFill>
        <p:spPr>
          <a:xfrm>
            <a:off x="121181" y="5976429"/>
            <a:ext cx="416703" cy="745323"/>
          </a:xfrm>
          <a:prstGeom prst="rect">
            <a:avLst/>
          </a:prstGeom>
          <a:ln w="3175">
            <a:miter lim="400000"/>
          </a:ln>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5"/>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1" y="6410462"/>
            <a:ext cx="8870949" cy="213858"/>
          </a:xfrm>
        </p:spPr>
        <p:txBody>
          <a:bodyPr/>
          <a:lstStyle>
            <a:lvl1pPr>
              <a:defRPr>
                <a:solidFill>
                  <a:schemeClr val="bg1"/>
                </a:solidFill>
              </a:defRPr>
            </a:lvl1pPr>
          </a:lstStyle>
          <a:p>
            <a:endParaRPr lang="en-US" dirty="0"/>
          </a:p>
        </p:txBody>
      </p:sp>
      <p:pic>
        <p:nvPicPr>
          <p:cNvPr id="20" name="Drk Green Tree.png" descr="Drk Green Tree.png"/>
          <p:cNvPicPr>
            <a:picLocks noChangeAspect="1"/>
          </p:cNvPicPr>
          <p:nvPr userDrawn="1"/>
        </p:nvPicPr>
        <p:blipFill rotWithShape="1">
          <a:blip r:embed="rId3"/>
          <a:srcRect r="29477"/>
          <a:stretch/>
        </p:blipFill>
        <p:spPr>
          <a:xfrm>
            <a:off x="11905512" y="6056751"/>
            <a:ext cx="262200" cy="665001"/>
          </a:xfrm>
          <a:prstGeom prst="rect">
            <a:avLst/>
          </a:prstGeom>
          <a:ln w="3175">
            <a:miter lim="400000"/>
          </a:ln>
        </p:spPr>
      </p:pic>
      <p:pic>
        <p:nvPicPr>
          <p:cNvPr id="10" name="pasted-image.pdf" descr="pasted-image.pdf"/>
          <p:cNvPicPr>
            <a:picLocks noChangeAspect="1"/>
          </p:cNvPicPr>
          <p:nvPr userDrawn="1"/>
        </p:nvPicPr>
        <p:blipFill>
          <a:blip r:embed="rId4"/>
          <a:stretch>
            <a:fillRect/>
          </a:stretch>
        </p:blipFill>
        <p:spPr>
          <a:xfrm>
            <a:off x="11030573" y="565461"/>
            <a:ext cx="635734" cy="445095"/>
          </a:xfrm>
          <a:prstGeom prst="rect">
            <a:avLst/>
          </a:prstGeom>
          <a:ln w="12700">
            <a:miter lim="400000"/>
          </a:ln>
        </p:spPr>
      </p:pic>
      <p:pic>
        <p:nvPicPr>
          <p:cNvPr id="13" name="Golden-Tree.png" descr="Golden-Tree.png"/>
          <p:cNvPicPr>
            <a:picLocks noChangeAspect="1"/>
          </p:cNvPicPr>
          <p:nvPr userDrawn="1"/>
        </p:nvPicPr>
        <p:blipFill rotWithShape="1">
          <a:blip r:embed="rId5"/>
          <a:srcRect l="36158" t="1178" r="-12516" b="10074"/>
          <a:stretch/>
        </p:blipFill>
        <p:spPr>
          <a:xfrm flipH="1">
            <a:off x="11778629" y="5971906"/>
            <a:ext cx="410196" cy="785108"/>
          </a:xfrm>
          <a:prstGeom prst="rect">
            <a:avLst/>
          </a:prstGeom>
          <a:ln w="3175">
            <a:miter lim="400000"/>
          </a:ln>
        </p:spPr>
      </p:pic>
      <p:pic>
        <p:nvPicPr>
          <p:cNvPr id="14" name="Golden-Tree.png" descr="Golden-Tree.png"/>
          <p:cNvPicPr>
            <a:picLocks noChangeAspect="1"/>
          </p:cNvPicPr>
          <p:nvPr userDrawn="1"/>
        </p:nvPicPr>
        <p:blipFill rotWithShape="1">
          <a:blip r:embed="rId5"/>
          <a:srcRect l="35957" t="1178" b="1178"/>
          <a:stretch/>
        </p:blipFill>
        <p:spPr>
          <a:xfrm>
            <a:off x="4" y="5864331"/>
            <a:ext cx="376514" cy="945349"/>
          </a:xfrm>
          <a:prstGeom prst="rect">
            <a:avLst/>
          </a:prstGeom>
          <a:ln w="3175">
            <a:miter lim="400000"/>
          </a:ln>
        </p:spPr>
      </p:pic>
      <p:pic>
        <p:nvPicPr>
          <p:cNvPr id="21" name="Drk Green Tree.png" descr="Drk Green Tree.png"/>
          <p:cNvPicPr>
            <a:picLocks noChangeAspect="1"/>
          </p:cNvPicPr>
          <p:nvPr userDrawn="1"/>
        </p:nvPicPr>
        <p:blipFill>
          <a:blip r:embed="rId3"/>
          <a:stretch>
            <a:fillRect/>
          </a:stretch>
        </p:blipFill>
        <p:spPr>
          <a:xfrm>
            <a:off x="11663431" y="6258157"/>
            <a:ext cx="278905" cy="498856"/>
          </a:xfrm>
          <a:prstGeom prst="rect">
            <a:avLst/>
          </a:prstGeom>
          <a:ln w="3175">
            <a:miter lim="400000"/>
          </a:ln>
        </p:spPr>
      </p:pic>
      <p:pic>
        <p:nvPicPr>
          <p:cNvPr id="22" name="Drk Green Tree.png" descr="Drk Green Tree.png"/>
          <p:cNvPicPr>
            <a:picLocks noChangeAspect="1"/>
          </p:cNvPicPr>
          <p:nvPr userDrawn="1"/>
        </p:nvPicPr>
        <p:blipFill rotWithShape="1">
          <a:blip r:embed="rId3"/>
          <a:srcRect l="7335" t="89865" r="69644" b="-7511"/>
          <a:stretch/>
        </p:blipFill>
        <p:spPr>
          <a:xfrm>
            <a:off x="12117754" y="6721752"/>
            <a:ext cx="73806" cy="101181"/>
          </a:xfrm>
          <a:prstGeom prst="rect">
            <a:avLst/>
          </a:prstGeom>
          <a:ln w="3175">
            <a:miter lim="400000"/>
          </a:ln>
        </p:spPr>
      </p:pic>
    </p:spTree>
    <p:extLst>
      <p:ext uri="{BB962C8B-B14F-4D97-AF65-F5344CB8AC3E}">
        <p14:creationId xmlns:p14="http://schemas.microsoft.com/office/powerpoint/2010/main" val="206394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1" name="Footer Placeholder 3">
            <a:extLst>
              <a:ext uri="{FF2B5EF4-FFF2-40B4-BE49-F238E27FC236}">
                <a16:creationId xmlns:a16="http://schemas.microsoft.com/office/drawing/2014/main" id="{369D8521-30EB-A144-A921-7BDC8DE7AF4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7F601F8B-EEFB-E444-B24E-ECA9F5D459A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304751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37086713"/>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52393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167A22-5189-DC48-B051-55E20BE7C8B2}"/>
              </a:ext>
            </a:extLst>
          </p:cNvPr>
          <p:cNvPicPr>
            <a:picLocks noChangeAspect="1"/>
          </p:cNvPicPr>
          <p:nvPr userDrawn="1"/>
        </p:nvPicPr>
        <p:blipFill>
          <a:blip r:embed="rId36"/>
          <a:stretch>
            <a:fillRect/>
          </a:stretch>
        </p:blipFill>
        <p:spPr>
          <a:xfrm>
            <a:off x="0" y="1787"/>
            <a:ext cx="12188823" cy="6856212"/>
          </a:xfrm>
          <a:prstGeom prst="rect">
            <a:avLst/>
          </a:prstGeom>
        </p:spPr>
      </p:pic>
      <p:pic>
        <p:nvPicPr>
          <p:cNvPr id="7" name="Picture 6">
            <a:extLst>
              <a:ext uri="{FF2B5EF4-FFF2-40B4-BE49-F238E27FC236}">
                <a16:creationId xmlns:a16="http://schemas.microsoft.com/office/drawing/2014/main" id="{AC458B4D-029F-FE44-892D-8785826D7796}"/>
              </a:ext>
            </a:extLst>
          </p:cNvPr>
          <p:cNvPicPr>
            <a:picLocks noChangeAspect="1"/>
          </p:cNvPicPr>
          <p:nvPr userDrawn="1"/>
        </p:nvPicPr>
        <p:blipFill>
          <a:blip r:embed="rId37"/>
          <a:stretch>
            <a:fillRect/>
          </a:stretch>
        </p:blipFill>
        <p:spPr>
          <a:xfrm>
            <a:off x="1" y="1787"/>
            <a:ext cx="12188823"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59" r:id="rId1"/>
    <p:sldLayoutId id="2147484461" r:id="rId2"/>
    <p:sldLayoutId id="2147484409" r:id="rId3"/>
    <p:sldLayoutId id="2147484408" r:id="rId4"/>
    <p:sldLayoutId id="2147484410" r:id="rId5"/>
    <p:sldLayoutId id="2147484411" r:id="rId6"/>
    <p:sldLayoutId id="2147484415" r:id="rId7"/>
    <p:sldLayoutId id="2147484412" r:id="rId8"/>
    <p:sldLayoutId id="2147484413" r:id="rId9"/>
    <p:sldLayoutId id="2147484416" r:id="rId10"/>
    <p:sldLayoutId id="2147484417" r:id="rId11"/>
    <p:sldLayoutId id="2147484418" r:id="rId12"/>
    <p:sldLayoutId id="2147484438" r:id="rId13"/>
    <p:sldLayoutId id="2147484419" r:id="rId14"/>
    <p:sldLayoutId id="2147484439" r:id="rId15"/>
    <p:sldLayoutId id="2147484421" r:id="rId16"/>
    <p:sldLayoutId id="2147484422" r:id="rId17"/>
    <p:sldLayoutId id="2147484423" r:id="rId18"/>
    <p:sldLayoutId id="2147484424" r:id="rId19"/>
    <p:sldLayoutId id="2147484425" r:id="rId20"/>
    <p:sldLayoutId id="2147484430" r:id="rId21"/>
    <p:sldLayoutId id="2147484429" r:id="rId22"/>
    <p:sldLayoutId id="2147484458" r:id="rId23"/>
    <p:sldLayoutId id="2147484457" r:id="rId24"/>
    <p:sldLayoutId id="2147484426" r:id="rId25"/>
    <p:sldLayoutId id="2147484431" r:id="rId26"/>
    <p:sldLayoutId id="2147484427" r:id="rId27"/>
    <p:sldLayoutId id="2147484428" r:id="rId28"/>
    <p:sldLayoutId id="2147484465" r:id="rId29"/>
    <p:sldLayoutId id="2147484466" r:id="rId30"/>
    <p:sldLayoutId id="2147484467" r:id="rId31"/>
    <p:sldLayoutId id="2147484432" r:id="rId32"/>
    <p:sldLayoutId id="2147484433" r:id="rId33"/>
    <p:sldLayoutId id="2147484468" r:id="rId34"/>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www.youreka.io/"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bergner/df18-einstein-vision" TargetMode="External"/><Relationship Id="rId7" Type="http://schemas.openxmlformats.org/officeDocument/2006/relationships/hyperlink" Target="https://trailhead.salesforce.com/en/content/learn/projects/mobilesdk_setup_dev_tools"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trailhead.salesforce.com/en/content/learn/modules/mobile_sdk_introduction" TargetMode="External"/><Relationship Id="rId5" Type="http://schemas.openxmlformats.org/officeDocument/2006/relationships/hyperlink" Target="https://trailhead.salesforce.com/en/content/learn/modules/mobile_sdk_offline" TargetMode="Externa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Offline-First Mobile App Design</a:t>
            </a:r>
          </a:p>
        </p:txBody>
      </p:sp>
      <p:sp>
        <p:nvSpPr>
          <p:cNvPr id="9" name="Text Placeholder 8"/>
          <p:cNvSpPr>
            <a:spLocks noGrp="1"/>
          </p:cNvSpPr>
          <p:nvPr>
            <p:ph type="body" sz="quarter" idx="16"/>
          </p:nvPr>
        </p:nvSpPr>
        <p:spPr/>
        <p:txBody>
          <a:bodyPr/>
          <a:lstStyle/>
          <a:p>
            <a:r>
              <a:rPr lang="en-US" dirty="0"/>
              <a:t>Synaptic AP</a:t>
            </a:r>
          </a:p>
          <a:p>
            <a:endParaRPr lang="en-US" dirty="0"/>
          </a:p>
          <a:p>
            <a:endParaRPr lang="en-US" dirty="0"/>
          </a:p>
        </p:txBody>
      </p:sp>
      <p:sp>
        <p:nvSpPr>
          <p:cNvPr id="2" name="Subtitle 1"/>
          <p:cNvSpPr>
            <a:spLocks noGrp="1"/>
          </p:cNvSpPr>
          <p:nvPr>
            <p:ph type="body" sz="quarter" idx="17"/>
          </p:nvPr>
        </p:nvSpPr>
        <p:spPr/>
        <p:txBody>
          <a:bodyPr/>
          <a:lstStyle/>
          <a:p>
            <a:r>
              <a:rPr lang="en-US" dirty="0"/>
              <a:t>Phil Bergner, Product Lead	</a:t>
            </a:r>
          </a:p>
        </p:txBody>
      </p:sp>
    </p:spTree>
    <p:extLst>
      <p:ext uri="{BB962C8B-B14F-4D97-AF65-F5344CB8AC3E}">
        <p14:creationId xmlns:p14="http://schemas.microsoft.com/office/powerpoint/2010/main" val="14523482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1500" y="63503"/>
            <a:ext cx="11045952" cy="990119"/>
          </a:xfrm>
        </p:spPr>
        <p:txBody>
          <a:bodyPr/>
          <a:lstStyle/>
          <a:p>
            <a:r>
              <a:rPr lang="en-US" dirty="0"/>
              <a:t>Salesforce Mobile SDK - </a:t>
            </a:r>
            <a:r>
              <a:rPr lang="en-US" dirty="0" err="1"/>
              <a:t>StoreCache</a:t>
            </a:r>
            <a:endParaRPr lang="en-US" dirty="0"/>
          </a:p>
        </p:txBody>
      </p:sp>
      <p:sp>
        <p:nvSpPr>
          <p:cNvPr id="3" name="Content Placeholder 2"/>
          <p:cNvSpPr>
            <a:spLocks noGrp="1"/>
          </p:cNvSpPr>
          <p:nvPr>
            <p:ph sz="quarter" idx="11"/>
          </p:nvPr>
        </p:nvSpPr>
        <p:spPr>
          <a:xfrm>
            <a:off x="571500" y="1314351"/>
            <a:ext cx="11045952" cy="1657449"/>
          </a:xfrm>
        </p:spPr>
        <p:txBody>
          <a:bodyPr/>
          <a:lstStyle/>
          <a:p>
            <a:r>
              <a:rPr lang="en-US" dirty="0"/>
              <a:t>Even if you don’t use </a:t>
            </a:r>
            <a:r>
              <a:rPr lang="en-US" dirty="0" err="1"/>
              <a:t>SmartSync</a:t>
            </a:r>
            <a:r>
              <a:rPr lang="en-US" dirty="0"/>
              <a:t> Data Framework, you can still leverage </a:t>
            </a:r>
            <a:r>
              <a:rPr lang="en-US" dirty="0" err="1"/>
              <a:t>StoreCache</a:t>
            </a:r>
            <a:r>
              <a:rPr lang="en-US" dirty="0"/>
              <a:t> for </a:t>
            </a:r>
            <a:r>
              <a:rPr lang="en-US" dirty="0" err="1"/>
              <a:t>SmartStore</a:t>
            </a:r>
            <a:r>
              <a:rPr lang="en-US" dirty="0"/>
              <a:t> operations.</a:t>
            </a:r>
          </a:p>
          <a:p>
            <a:pPr marL="342900" indent="-342900">
              <a:buFont typeface="Arial" panose="020B0604020202020204" pitchFamily="34" charset="0"/>
              <a:buChar char="•"/>
            </a:pPr>
            <a:r>
              <a:rPr lang="en-US" dirty="0" err="1"/>
              <a:t>StoreCache</a:t>
            </a:r>
            <a:r>
              <a:rPr lang="en-US" dirty="0"/>
              <a:t> objects work internally with </a:t>
            </a:r>
            <a:r>
              <a:rPr lang="en-US" dirty="0" err="1"/>
              <a:t>SmartStore</a:t>
            </a:r>
            <a:r>
              <a:rPr lang="en-US" dirty="0"/>
              <a:t> soups.</a:t>
            </a:r>
          </a:p>
        </p:txBody>
      </p:sp>
      <p:pic>
        <p:nvPicPr>
          <p:cNvPr id="6" name="Picture 5" descr="A screenshot of a cell phone&#10;&#10;Description automatically generated">
            <a:extLst>
              <a:ext uri="{FF2B5EF4-FFF2-40B4-BE49-F238E27FC236}">
                <a16:creationId xmlns:a16="http://schemas.microsoft.com/office/drawing/2014/main" id="{51E7BA95-4599-9A4E-AD1C-2B9A427B7866}"/>
              </a:ext>
            </a:extLst>
          </p:cNvPr>
          <p:cNvPicPr>
            <a:picLocks noChangeAspect="1"/>
          </p:cNvPicPr>
          <p:nvPr/>
        </p:nvPicPr>
        <p:blipFill>
          <a:blip r:embed="rId3"/>
          <a:stretch>
            <a:fillRect/>
          </a:stretch>
        </p:blipFill>
        <p:spPr>
          <a:xfrm>
            <a:off x="1290637" y="2505075"/>
            <a:ext cx="10007600" cy="3848100"/>
          </a:xfrm>
          <a:prstGeom prst="rect">
            <a:avLst/>
          </a:prstGeom>
        </p:spPr>
      </p:pic>
    </p:spTree>
    <p:extLst>
      <p:ext uri="{BB962C8B-B14F-4D97-AF65-F5344CB8AC3E}">
        <p14:creationId xmlns:p14="http://schemas.microsoft.com/office/powerpoint/2010/main" val="280602186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Syncing User Experience</a:t>
            </a:r>
          </a:p>
        </p:txBody>
      </p:sp>
      <p:sp>
        <p:nvSpPr>
          <p:cNvPr id="3" name="Content Placeholder 2"/>
          <p:cNvSpPr>
            <a:spLocks noGrp="1"/>
          </p:cNvSpPr>
          <p:nvPr>
            <p:ph sz="quarter" idx="11"/>
          </p:nvPr>
        </p:nvSpPr>
        <p:spPr>
          <a:xfrm>
            <a:off x="571500" y="1314351"/>
            <a:ext cx="5874270" cy="4007157"/>
          </a:xfrm>
        </p:spPr>
        <p:txBody>
          <a:bodyPr/>
          <a:lstStyle/>
          <a:p>
            <a:r>
              <a:rPr lang="en-US" dirty="0"/>
              <a:t>Sync in the background if possible</a:t>
            </a:r>
          </a:p>
          <a:p>
            <a:pPr marL="342900" indent="-342900">
              <a:buFont typeface="Arial" panose="020B0604020202020204" pitchFamily="34" charset="0"/>
              <a:buChar char="•"/>
            </a:pPr>
            <a:r>
              <a:rPr lang="en-US" dirty="0"/>
              <a:t>Only block the user experience if its necessary</a:t>
            </a:r>
          </a:p>
          <a:p>
            <a:r>
              <a:rPr lang="en-US" dirty="0"/>
              <a:t>Give the user visual cues so they know what’s happening</a:t>
            </a:r>
          </a:p>
          <a:p>
            <a:pPr marL="342900" indent="-342900">
              <a:buFont typeface="Arial" panose="020B0604020202020204" pitchFamily="34" charset="0"/>
              <a:buChar char="•"/>
            </a:pPr>
            <a:r>
              <a:rPr lang="en-US" dirty="0"/>
              <a:t>Users want to know what’s going on</a:t>
            </a:r>
          </a:p>
          <a:p>
            <a:pPr marL="342900" indent="-342900">
              <a:buFont typeface="Arial" panose="020B0604020202020204" pitchFamily="34" charset="0"/>
              <a:buChar char="•"/>
            </a:pPr>
            <a:r>
              <a:rPr lang="en-US" dirty="0"/>
              <a:t>If there are multiple steps occurring, tell them!</a:t>
            </a:r>
            <a:br>
              <a:rPr lang="en-US" dirty="0"/>
            </a:br>
            <a:r>
              <a:rPr lang="en-US" dirty="0"/>
              <a:t>ex. ‘Getting new Accounts’,  ‘Syncing Contact updates’, ‘Deleting all your hard work…poof!’</a:t>
            </a:r>
          </a:p>
        </p:txBody>
      </p:sp>
      <p:pic>
        <p:nvPicPr>
          <p:cNvPr id="6" name="Picture 5">
            <a:extLst>
              <a:ext uri="{FF2B5EF4-FFF2-40B4-BE49-F238E27FC236}">
                <a16:creationId xmlns:a16="http://schemas.microsoft.com/office/drawing/2014/main" id="{E246D55E-C95F-6E45-9266-4F8901E51E0B}"/>
              </a:ext>
            </a:extLst>
          </p:cNvPr>
          <p:cNvPicPr>
            <a:picLocks noChangeAspect="1"/>
          </p:cNvPicPr>
          <p:nvPr/>
        </p:nvPicPr>
        <p:blipFill>
          <a:blip r:embed="rId3"/>
          <a:stretch>
            <a:fillRect/>
          </a:stretch>
        </p:blipFill>
        <p:spPr>
          <a:xfrm>
            <a:off x="8275630" y="1184222"/>
            <a:ext cx="2665914" cy="1979639"/>
          </a:xfrm>
          <a:prstGeom prst="rect">
            <a:avLst/>
          </a:prstGeom>
        </p:spPr>
      </p:pic>
      <p:pic>
        <p:nvPicPr>
          <p:cNvPr id="8" name="Picture 7">
            <a:extLst>
              <a:ext uri="{FF2B5EF4-FFF2-40B4-BE49-F238E27FC236}">
                <a16:creationId xmlns:a16="http://schemas.microsoft.com/office/drawing/2014/main" id="{EEB3AF4C-8316-2447-A69F-26CF2FBB6BB1}"/>
              </a:ext>
            </a:extLst>
          </p:cNvPr>
          <p:cNvPicPr>
            <a:picLocks noChangeAspect="1"/>
          </p:cNvPicPr>
          <p:nvPr/>
        </p:nvPicPr>
        <p:blipFill rotWithShape="1">
          <a:blip r:embed="rId4"/>
          <a:srcRect l="13625" t="39344" r="12506" b="35957"/>
          <a:stretch/>
        </p:blipFill>
        <p:spPr>
          <a:xfrm>
            <a:off x="8184521" y="3627620"/>
            <a:ext cx="2848131" cy="1693888"/>
          </a:xfrm>
          <a:prstGeom prst="rect">
            <a:avLst/>
          </a:prstGeom>
        </p:spPr>
      </p:pic>
    </p:spTree>
    <p:extLst>
      <p:ext uri="{BB962C8B-B14F-4D97-AF65-F5344CB8AC3E}">
        <p14:creationId xmlns:p14="http://schemas.microsoft.com/office/powerpoint/2010/main" val="390084889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18F5-8B62-9E41-980B-C5AA6FE7D164}"/>
              </a:ext>
            </a:extLst>
          </p:cNvPr>
          <p:cNvSpPr>
            <a:spLocks noGrp="1"/>
          </p:cNvSpPr>
          <p:nvPr>
            <p:ph type="title"/>
          </p:nvPr>
        </p:nvSpPr>
        <p:spPr/>
        <p:txBody>
          <a:bodyPr/>
          <a:lstStyle/>
          <a:p>
            <a:r>
              <a:rPr lang="en-US" dirty="0"/>
              <a:t>Users hate waiting</a:t>
            </a:r>
          </a:p>
        </p:txBody>
      </p:sp>
      <p:sp>
        <p:nvSpPr>
          <p:cNvPr id="3" name="Content Placeholder 2">
            <a:extLst>
              <a:ext uri="{FF2B5EF4-FFF2-40B4-BE49-F238E27FC236}">
                <a16:creationId xmlns:a16="http://schemas.microsoft.com/office/drawing/2014/main" id="{6671AC1C-73AF-BB4F-A6FE-950E9EAD3844}"/>
              </a:ext>
            </a:extLst>
          </p:cNvPr>
          <p:cNvSpPr>
            <a:spLocks noGrp="1"/>
          </p:cNvSpPr>
          <p:nvPr>
            <p:ph sz="quarter" idx="11"/>
          </p:nvPr>
        </p:nvSpPr>
        <p:spPr>
          <a:xfrm>
            <a:off x="571500" y="1764287"/>
            <a:ext cx="6234034" cy="3214113"/>
          </a:xfrm>
        </p:spPr>
        <p:txBody>
          <a:bodyPr/>
          <a:lstStyle/>
          <a:p>
            <a:r>
              <a:rPr lang="en-US" dirty="0"/>
              <a:t>Set reasonable timeouts for UI blocking operations. If it’s taking too long, give the user the option to try it again later.</a:t>
            </a:r>
          </a:p>
          <a:p>
            <a:endParaRPr lang="en-US" dirty="0"/>
          </a:p>
          <a:p>
            <a:r>
              <a:rPr lang="en-US" dirty="0"/>
              <a:t>If frequent syncing is disrupting the user-experience</a:t>
            </a:r>
          </a:p>
          <a:p>
            <a:pPr marL="342900" indent="-342900">
              <a:buFont typeface="Arial" panose="020B0604020202020204" pitchFamily="34" charset="0"/>
              <a:buChar char="•"/>
            </a:pPr>
            <a:r>
              <a:rPr lang="en-US" dirty="0"/>
              <a:t>Revisit your criteria for blocking the UI</a:t>
            </a:r>
          </a:p>
          <a:p>
            <a:pPr marL="342900" indent="-342900">
              <a:buFont typeface="Arial" panose="020B0604020202020204" pitchFamily="34" charset="0"/>
              <a:buChar char="•"/>
            </a:pPr>
            <a:r>
              <a:rPr lang="en-US" dirty="0"/>
              <a:t>If users are operating in offline-mode, but remember Its important to remind them to return to online mode</a:t>
            </a:r>
          </a:p>
        </p:txBody>
      </p:sp>
      <p:pic>
        <p:nvPicPr>
          <p:cNvPr id="7" name="Picture 6">
            <a:extLst>
              <a:ext uri="{FF2B5EF4-FFF2-40B4-BE49-F238E27FC236}">
                <a16:creationId xmlns:a16="http://schemas.microsoft.com/office/drawing/2014/main" id="{E234FFBB-FE6E-804A-BC93-B37EE93E49EF}"/>
              </a:ext>
            </a:extLst>
          </p:cNvPr>
          <p:cNvPicPr>
            <a:picLocks noChangeAspect="1"/>
          </p:cNvPicPr>
          <p:nvPr/>
        </p:nvPicPr>
        <p:blipFill rotWithShape="1">
          <a:blip r:embed="rId3"/>
          <a:srcRect l="14726" t="30795" r="14905" b="30735"/>
          <a:stretch/>
        </p:blipFill>
        <p:spPr>
          <a:xfrm>
            <a:off x="7135318" y="2109865"/>
            <a:ext cx="2713220" cy="2638269"/>
          </a:xfrm>
          <a:prstGeom prst="rect">
            <a:avLst/>
          </a:prstGeom>
        </p:spPr>
      </p:pic>
    </p:spTree>
    <p:extLst>
      <p:ext uri="{BB962C8B-B14F-4D97-AF65-F5344CB8AC3E}">
        <p14:creationId xmlns:p14="http://schemas.microsoft.com/office/powerpoint/2010/main" val="20585608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Require users to sync a minimum dataset</a:t>
            </a:r>
          </a:p>
        </p:txBody>
      </p:sp>
      <p:sp>
        <p:nvSpPr>
          <p:cNvPr id="3" name="Content Placeholder 2"/>
          <p:cNvSpPr>
            <a:spLocks noGrp="1"/>
          </p:cNvSpPr>
          <p:nvPr>
            <p:ph sz="quarter" idx="11"/>
          </p:nvPr>
        </p:nvSpPr>
        <p:spPr>
          <a:xfrm>
            <a:off x="571500" y="1524690"/>
            <a:ext cx="11045952" cy="3427473"/>
          </a:xfrm>
        </p:spPr>
        <p:txBody>
          <a:bodyPr/>
          <a:lstStyle/>
          <a:p>
            <a:r>
              <a:rPr lang="en-US" dirty="0">
                <a:solidFill>
                  <a:schemeClr val="accent2"/>
                </a:solidFill>
              </a:rPr>
              <a:t>Briefcase model / Priming</a:t>
            </a:r>
            <a:endParaRPr lang="en-US" dirty="0"/>
          </a:p>
          <a:p>
            <a:pPr marL="342900" indent="-342900">
              <a:buFont typeface="Arial" panose="020B0604020202020204" pitchFamily="34" charset="0"/>
              <a:buChar char="•"/>
            </a:pPr>
            <a:r>
              <a:rPr lang="en-US" dirty="0"/>
              <a:t>Users begin their day by syncing with a known good connection. This should provide them with all the data they need to complete their work for the day</a:t>
            </a:r>
          </a:p>
          <a:p>
            <a:pPr marL="342900" indent="-342900">
              <a:buFont typeface="Arial" panose="020B0604020202020204" pitchFamily="34" charset="0"/>
              <a:buChar char="•"/>
            </a:pPr>
            <a:r>
              <a:rPr lang="en-US" dirty="0"/>
              <a:t>Users end their day by syncing with a good connection, completing their work for the day.</a:t>
            </a:r>
          </a:p>
          <a:p>
            <a:pPr marL="342900" indent="-342900">
              <a:buFont typeface="Arial" panose="020B0604020202020204" pitchFamily="34" charset="0"/>
              <a:buChar char="•"/>
            </a:pPr>
            <a:r>
              <a:rPr lang="en-US" dirty="0"/>
              <a:t>Ensure they have everything they might need throughout the day</a:t>
            </a:r>
          </a:p>
          <a:p>
            <a:pPr marL="342900" indent="-342900">
              <a:buFont typeface="Arial" panose="020B0604020202020204" pitchFamily="34" charset="0"/>
              <a:buChar char="•"/>
            </a:pPr>
            <a:r>
              <a:rPr lang="en-US" dirty="0"/>
              <a:t>Remind them to sync if they have un-synced changes</a:t>
            </a:r>
          </a:p>
          <a:p>
            <a:endParaRPr lang="en-US" dirty="0">
              <a:solidFill>
                <a:schemeClr val="accent2"/>
              </a:solidFill>
            </a:endParaRPr>
          </a:p>
        </p:txBody>
      </p:sp>
      <p:pic>
        <p:nvPicPr>
          <p:cNvPr id="6" name="Picture 5">
            <a:extLst>
              <a:ext uri="{FF2B5EF4-FFF2-40B4-BE49-F238E27FC236}">
                <a16:creationId xmlns:a16="http://schemas.microsoft.com/office/drawing/2014/main" id="{774E3691-591D-C545-BED1-5A63FF80A72E}"/>
              </a:ext>
            </a:extLst>
          </p:cNvPr>
          <p:cNvPicPr>
            <a:picLocks noChangeAspect="1"/>
          </p:cNvPicPr>
          <p:nvPr/>
        </p:nvPicPr>
        <p:blipFill>
          <a:blip r:embed="rId2"/>
          <a:stretch>
            <a:fillRect/>
          </a:stretch>
        </p:blipFill>
        <p:spPr>
          <a:xfrm>
            <a:off x="7311763" y="4001901"/>
            <a:ext cx="3381715" cy="1900524"/>
          </a:xfrm>
          <a:prstGeom prst="rect">
            <a:avLst/>
          </a:prstGeom>
        </p:spPr>
      </p:pic>
    </p:spTree>
    <p:extLst>
      <p:ext uri="{BB962C8B-B14F-4D97-AF65-F5344CB8AC3E}">
        <p14:creationId xmlns:p14="http://schemas.microsoft.com/office/powerpoint/2010/main" val="369559189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DDBA2-0517-994C-B0BC-A247FBA9F39E}"/>
              </a:ext>
            </a:extLst>
          </p:cNvPr>
          <p:cNvSpPr>
            <a:spLocks noGrp="1"/>
          </p:cNvSpPr>
          <p:nvPr>
            <p:ph type="title"/>
          </p:nvPr>
        </p:nvSpPr>
        <p:spPr/>
        <p:txBody>
          <a:bodyPr/>
          <a:lstStyle/>
          <a:p>
            <a:r>
              <a:rPr lang="en-US" dirty="0"/>
              <a:t>Syncing Strategies</a:t>
            </a:r>
          </a:p>
        </p:txBody>
      </p:sp>
      <p:sp>
        <p:nvSpPr>
          <p:cNvPr id="3" name="Content Placeholder 2">
            <a:extLst>
              <a:ext uri="{FF2B5EF4-FFF2-40B4-BE49-F238E27FC236}">
                <a16:creationId xmlns:a16="http://schemas.microsoft.com/office/drawing/2014/main" id="{3FDEA69C-8877-224D-94D0-49A33080C0F7}"/>
              </a:ext>
            </a:extLst>
          </p:cNvPr>
          <p:cNvSpPr>
            <a:spLocks noGrp="1"/>
          </p:cNvSpPr>
          <p:nvPr>
            <p:ph sz="quarter" idx="11"/>
          </p:nvPr>
        </p:nvSpPr>
        <p:spPr>
          <a:xfrm>
            <a:off x="571500" y="1249937"/>
            <a:ext cx="11045952" cy="3214113"/>
          </a:xfrm>
        </p:spPr>
        <p:txBody>
          <a:bodyPr/>
          <a:lstStyle/>
          <a:p>
            <a:r>
              <a:rPr lang="en-US" dirty="0"/>
              <a:t>Your strategy should be to sync early and sync often</a:t>
            </a:r>
          </a:p>
          <a:p>
            <a:pPr marL="342900" indent="-342900">
              <a:buFont typeface="Arial" panose="020B0604020202020204" pitchFamily="34" charset="0"/>
              <a:buChar char="•"/>
            </a:pPr>
            <a:r>
              <a:rPr lang="en-US" dirty="0"/>
              <a:t>Take advantages of background syncing if its an option</a:t>
            </a:r>
          </a:p>
          <a:p>
            <a:pPr marL="525463" lvl="1" indent="-342900">
              <a:buFont typeface="Wingdings" pitchFamily="2" charset="2"/>
              <a:buChar char="§"/>
            </a:pPr>
            <a:r>
              <a:rPr lang="en-US" dirty="0"/>
              <a:t>Options for this differ based on app architecture. Native applications have more access to background operations then hybrid-mobile applications running inside a </a:t>
            </a:r>
            <a:r>
              <a:rPr lang="en-US" dirty="0" err="1"/>
              <a:t>webview</a:t>
            </a:r>
            <a:r>
              <a:rPr lang="en-US" dirty="0"/>
              <a:t>.</a:t>
            </a:r>
          </a:p>
          <a:p>
            <a:pPr marL="342900" indent="-342900">
              <a:buFont typeface="Arial" panose="020B0604020202020204" pitchFamily="34" charset="0"/>
              <a:buChar char="•"/>
            </a:pPr>
            <a:r>
              <a:rPr lang="en-US" dirty="0"/>
              <a:t>Let users know they have </a:t>
            </a:r>
            <a:r>
              <a:rPr lang="en-US" dirty="0" err="1"/>
              <a:t>unsynced</a:t>
            </a:r>
            <a:r>
              <a:rPr lang="en-US" dirty="0"/>
              <a:t> data in the UI</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116E1E5-B7E3-AF4D-9AA9-2F5AB2667454}"/>
              </a:ext>
            </a:extLst>
          </p:cNvPr>
          <p:cNvPicPr>
            <a:picLocks noChangeAspect="1"/>
          </p:cNvPicPr>
          <p:nvPr/>
        </p:nvPicPr>
        <p:blipFill rotWithShape="1">
          <a:blip r:embed="rId2"/>
          <a:srcRect l="-208" r="1" b="41395"/>
          <a:stretch/>
        </p:blipFill>
        <p:spPr>
          <a:xfrm>
            <a:off x="7458076" y="3429000"/>
            <a:ext cx="3834516" cy="2990088"/>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C85DB46-3877-E149-86E3-8AAED633170D}"/>
              </a:ext>
            </a:extLst>
          </p:cNvPr>
          <p:cNvPicPr>
            <a:picLocks noChangeAspect="1"/>
          </p:cNvPicPr>
          <p:nvPr/>
        </p:nvPicPr>
        <p:blipFill rotWithShape="1">
          <a:blip r:embed="rId3"/>
          <a:srcRect t="6072" b="47392"/>
          <a:stretch/>
        </p:blipFill>
        <p:spPr>
          <a:xfrm>
            <a:off x="2143126" y="3429000"/>
            <a:ext cx="4679948" cy="2903832"/>
          </a:xfrm>
          <a:prstGeom prst="rect">
            <a:avLst/>
          </a:prstGeom>
        </p:spPr>
      </p:pic>
    </p:spTree>
    <p:extLst>
      <p:ext uri="{BB962C8B-B14F-4D97-AF65-F5344CB8AC3E}">
        <p14:creationId xmlns:p14="http://schemas.microsoft.com/office/powerpoint/2010/main" val="2820102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Online-only features</a:t>
            </a:r>
          </a:p>
        </p:txBody>
      </p:sp>
      <p:sp>
        <p:nvSpPr>
          <p:cNvPr id="3" name="Content Placeholder 2"/>
          <p:cNvSpPr>
            <a:spLocks noGrp="1"/>
          </p:cNvSpPr>
          <p:nvPr>
            <p:ph sz="quarter" idx="11"/>
          </p:nvPr>
        </p:nvSpPr>
        <p:spPr>
          <a:xfrm>
            <a:off x="571500" y="1314351"/>
            <a:ext cx="11045952" cy="4007157"/>
          </a:xfrm>
        </p:spPr>
        <p:txBody>
          <a:bodyPr/>
          <a:lstStyle/>
          <a:p>
            <a:r>
              <a:rPr lang="en-US" dirty="0"/>
              <a:t>If certain features aren’t available offline let them know</a:t>
            </a:r>
          </a:p>
          <a:p>
            <a:pPr marL="342900" indent="-342900">
              <a:buFont typeface="Arial" panose="020B0604020202020204" pitchFamily="34" charset="0"/>
              <a:buChar char="•"/>
            </a:pPr>
            <a:r>
              <a:rPr lang="en-US" dirty="0"/>
              <a:t>Show online only features as disabled while offline then to completely hide it. User’s don’t like inconsistency.</a:t>
            </a:r>
          </a:p>
          <a:p>
            <a:endParaRPr lang="en-US" dirty="0"/>
          </a:p>
          <a:p>
            <a:endParaRPr lang="en-US" dirty="0"/>
          </a:p>
        </p:txBody>
      </p:sp>
      <p:pic>
        <p:nvPicPr>
          <p:cNvPr id="6" name="Picture 5">
            <a:extLst>
              <a:ext uri="{FF2B5EF4-FFF2-40B4-BE49-F238E27FC236}">
                <a16:creationId xmlns:a16="http://schemas.microsoft.com/office/drawing/2014/main" id="{A58ACFAE-22CB-6349-B4BE-E1C03F215331}"/>
              </a:ext>
            </a:extLst>
          </p:cNvPr>
          <p:cNvPicPr>
            <a:picLocks noChangeAspect="1"/>
          </p:cNvPicPr>
          <p:nvPr/>
        </p:nvPicPr>
        <p:blipFill rotWithShape="1">
          <a:blip r:embed="rId3"/>
          <a:srcRect t="1" r="26891" b="46885"/>
          <a:stretch/>
        </p:blipFill>
        <p:spPr>
          <a:xfrm>
            <a:off x="7509370" y="2428407"/>
            <a:ext cx="2818853" cy="3642609"/>
          </a:xfrm>
          <a:prstGeom prst="rect">
            <a:avLst/>
          </a:prstGeom>
        </p:spPr>
      </p:pic>
    </p:spTree>
    <p:extLst>
      <p:ext uri="{BB962C8B-B14F-4D97-AF65-F5344CB8AC3E}">
        <p14:creationId xmlns:p14="http://schemas.microsoft.com/office/powerpoint/2010/main" val="19954217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9A51-D547-AF47-8F4A-6EBBA7A5266F}"/>
              </a:ext>
            </a:extLst>
          </p:cNvPr>
          <p:cNvSpPr>
            <a:spLocks noGrp="1"/>
          </p:cNvSpPr>
          <p:nvPr>
            <p:ph type="title"/>
          </p:nvPr>
        </p:nvSpPr>
        <p:spPr/>
        <p:txBody>
          <a:bodyPr/>
          <a:lstStyle/>
          <a:p>
            <a:r>
              <a:rPr lang="en-US" dirty="0"/>
              <a:t>Save locally first</a:t>
            </a:r>
          </a:p>
        </p:txBody>
      </p:sp>
      <p:sp>
        <p:nvSpPr>
          <p:cNvPr id="4" name="Text Placeholder 3">
            <a:extLst>
              <a:ext uri="{FF2B5EF4-FFF2-40B4-BE49-F238E27FC236}">
                <a16:creationId xmlns:a16="http://schemas.microsoft.com/office/drawing/2014/main" id="{80F99EE2-45AE-3E40-8649-9DAE4E9AF114}"/>
              </a:ext>
            </a:extLst>
          </p:cNvPr>
          <p:cNvSpPr>
            <a:spLocks noGrp="1"/>
          </p:cNvSpPr>
          <p:nvPr>
            <p:ph type="body" sz="quarter" idx="16"/>
          </p:nvPr>
        </p:nvSpPr>
        <p:spPr/>
        <p:txBody>
          <a:bodyPr/>
          <a:lstStyle/>
          <a:p>
            <a:r>
              <a:rPr lang="en-US" dirty="0"/>
              <a:t>Its important to immediately save the data locally so there’s no chance of it getting lost.</a:t>
            </a:r>
          </a:p>
        </p:txBody>
      </p:sp>
      <p:sp>
        <p:nvSpPr>
          <p:cNvPr id="5" name="Footer Placeholder 4">
            <a:extLst>
              <a:ext uri="{FF2B5EF4-FFF2-40B4-BE49-F238E27FC236}">
                <a16:creationId xmlns:a16="http://schemas.microsoft.com/office/drawing/2014/main" id="{03F92530-D790-F046-BF30-A0BF3FF33E83}"/>
              </a:ext>
            </a:extLst>
          </p:cNvPr>
          <p:cNvSpPr>
            <a:spLocks noGrp="1"/>
          </p:cNvSpPr>
          <p:nvPr>
            <p:ph type="ftr" sz="quarter" idx="3"/>
          </p:nvPr>
        </p:nvSpPr>
        <p:spPr/>
        <p:txBody>
          <a:bodyPr/>
          <a:lstStyle/>
          <a:p>
            <a:endParaRPr lang="en-US" dirty="0"/>
          </a:p>
        </p:txBody>
      </p:sp>
      <p:sp>
        <p:nvSpPr>
          <p:cNvPr id="9" name="Right Arrow 8">
            <a:extLst>
              <a:ext uri="{FF2B5EF4-FFF2-40B4-BE49-F238E27FC236}">
                <a16:creationId xmlns:a16="http://schemas.microsoft.com/office/drawing/2014/main" id="{8EEF058B-C543-CA44-969F-1B33A72AE734}"/>
              </a:ext>
            </a:extLst>
          </p:cNvPr>
          <p:cNvSpPr/>
          <p:nvPr/>
        </p:nvSpPr>
        <p:spPr>
          <a:xfrm>
            <a:off x="3773368" y="2967308"/>
            <a:ext cx="3147934" cy="1030574"/>
          </a:xfrm>
          <a:prstGeom prst="rightArrow">
            <a:avLst/>
          </a:prstGeom>
          <a:solidFill>
            <a:schemeClr val="accent5">
              <a:lumMod val="60000"/>
              <a:lumOff val="4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Save action</a:t>
            </a:r>
          </a:p>
        </p:txBody>
      </p:sp>
      <p:sp>
        <p:nvSpPr>
          <p:cNvPr id="11" name="Can 10">
            <a:extLst>
              <a:ext uri="{FF2B5EF4-FFF2-40B4-BE49-F238E27FC236}">
                <a16:creationId xmlns:a16="http://schemas.microsoft.com/office/drawing/2014/main" id="{A1B18651-9618-9A45-A610-6011477C9BF0}"/>
              </a:ext>
            </a:extLst>
          </p:cNvPr>
          <p:cNvSpPr/>
          <p:nvPr/>
        </p:nvSpPr>
        <p:spPr>
          <a:xfrm>
            <a:off x="7555233" y="2333030"/>
            <a:ext cx="2368446" cy="2191940"/>
          </a:xfrm>
          <a:prstGeom prst="can">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atin typeface="Salesforce Sans"/>
                <a:cs typeface="Salesforce Sans"/>
              </a:rPr>
              <a:t>Smartstore</a:t>
            </a:r>
            <a:endParaRPr lang="en-US" dirty="0">
              <a:latin typeface="Salesforce Sans"/>
              <a:cs typeface="Salesforce Sans"/>
            </a:endParaRPr>
          </a:p>
          <a:p>
            <a:pPr algn="ctr"/>
            <a:r>
              <a:rPr lang="en-US" dirty="0">
                <a:latin typeface="Salesforce Sans"/>
                <a:cs typeface="Salesforce Sans"/>
              </a:rPr>
              <a:t>Local</a:t>
            </a:r>
          </a:p>
          <a:p>
            <a:pPr algn="ctr"/>
            <a:r>
              <a:rPr lang="en-US" dirty="0">
                <a:latin typeface="Salesforce Sans"/>
                <a:cs typeface="Salesforce Sans"/>
              </a:rPr>
              <a:t>Storage</a:t>
            </a:r>
          </a:p>
        </p:txBody>
      </p:sp>
      <p:pic>
        <p:nvPicPr>
          <p:cNvPr id="15" name="Graphic 14">
            <a:extLst>
              <a:ext uri="{FF2B5EF4-FFF2-40B4-BE49-F238E27FC236}">
                <a16:creationId xmlns:a16="http://schemas.microsoft.com/office/drawing/2014/main" id="{74CB43C9-2D5D-F14C-875C-72F70A8D68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430" y="2386625"/>
            <a:ext cx="2191940" cy="2191940"/>
          </a:xfrm>
          <a:prstGeom prst="rect">
            <a:avLst/>
          </a:prstGeom>
        </p:spPr>
      </p:pic>
    </p:spTree>
    <p:extLst>
      <p:ext uri="{BB962C8B-B14F-4D97-AF65-F5344CB8AC3E}">
        <p14:creationId xmlns:p14="http://schemas.microsoft.com/office/powerpoint/2010/main" val="1490443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9A51-D547-AF47-8F4A-6EBBA7A5266F}"/>
              </a:ext>
            </a:extLst>
          </p:cNvPr>
          <p:cNvSpPr>
            <a:spLocks noGrp="1"/>
          </p:cNvSpPr>
          <p:nvPr>
            <p:ph type="title"/>
          </p:nvPr>
        </p:nvSpPr>
        <p:spPr/>
        <p:txBody>
          <a:bodyPr/>
          <a:lstStyle/>
          <a:p>
            <a:r>
              <a:rPr lang="en-US" dirty="0"/>
              <a:t>Check online status</a:t>
            </a:r>
          </a:p>
        </p:txBody>
      </p:sp>
      <p:sp>
        <p:nvSpPr>
          <p:cNvPr id="9" name="Right Arrow 8">
            <a:extLst>
              <a:ext uri="{FF2B5EF4-FFF2-40B4-BE49-F238E27FC236}">
                <a16:creationId xmlns:a16="http://schemas.microsoft.com/office/drawing/2014/main" id="{8EEF058B-C543-CA44-969F-1B33A72AE734}"/>
              </a:ext>
            </a:extLst>
          </p:cNvPr>
          <p:cNvSpPr/>
          <p:nvPr/>
        </p:nvSpPr>
        <p:spPr>
          <a:xfrm>
            <a:off x="3638457" y="1827560"/>
            <a:ext cx="3147934" cy="1030574"/>
          </a:xfrm>
          <a:prstGeom prst="rightArrow">
            <a:avLst/>
          </a:prstGeom>
          <a:solidFill>
            <a:schemeClr val="accent5">
              <a:lumMod val="60000"/>
              <a:lumOff val="4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Yes</a:t>
            </a:r>
          </a:p>
        </p:txBody>
      </p:sp>
      <p:sp>
        <p:nvSpPr>
          <p:cNvPr id="11" name="Can 10">
            <a:extLst>
              <a:ext uri="{FF2B5EF4-FFF2-40B4-BE49-F238E27FC236}">
                <a16:creationId xmlns:a16="http://schemas.microsoft.com/office/drawing/2014/main" id="{A1B18651-9618-9A45-A610-6011477C9BF0}"/>
              </a:ext>
            </a:extLst>
          </p:cNvPr>
          <p:cNvSpPr/>
          <p:nvPr/>
        </p:nvSpPr>
        <p:spPr>
          <a:xfrm>
            <a:off x="7360171" y="4486821"/>
            <a:ext cx="2368446" cy="2191940"/>
          </a:xfrm>
          <a:prstGeom prst="can">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atin typeface="Salesforce Sans"/>
                <a:cs typeface="Salesforce Sans"/>
              </a:rPr>
              <a:t>Smartstore</a:t>
            </a:r>
            <a:endParaRPr lang="en-US" dirty="0">
              <a:latin typeface="Salesforce Sans"/>
              <a:cs typeface="Salesforce Sans"/>
            </a:endParaRPr>
          </a:p>
          <a:p>
            <a:pPr algn="ctr"/>
            <a:r>
              <a:rPr lang="en-US" dirty="0">
                <a:latin typeface="Salesforce Sans"/>
                <a:cs typeface="Salesforce Sans"/>
              </a:rPr>
              <a:t>Local</a:t>
            </a:r>
          </a:p>
          <a:p>
            <a:pPr algn="ctr"/>
            <a:r>
              <a:rPr lang="en-US" dirty="0">
                <a:latin typeface="Salesforce Sans"/>
                <a:cs typeface="Salesforce Sans"/>
              </a:rPr>
              <a:t>Storage</a:t>
            </a:r>
          </a:p>
        </p:txBody>
      </p:sp>
      <p:sp>
        <p:nvSpPr>
          <p:cNvPr id="3" name="Diamond 2">
            <a:extLst>
              <a:ext uri="{FF2B5EF4-FFF2-40B4-BE49-F238E27FC236}">
                <a16:creationId xmlns:a16="http://schemas.microsoft.com/office/drawing/2014/main" id="{9FCC5EF5-6F04-B34E-90FE-31B04BC14EE4}"/>
              </a:ext>
            </a:extLst>
          </p:cNvPr>
          <p:cNvSpPr/>
          <p:nvPr/>
        </p:nvSpPr>
        <p:spPr>
          <a:xfrm>
            <a:off x="571500" y="1388254"/>
            <a:ext cx="2801287" cy="1909186"/>
          </a:xfrm>
          <a:prstGeom prst="diamond">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Online?</a:t>
            </a:r>
          </a:p>
        </p:txBody>
      </p:sp>
      <p:sp>
        <p:nvSpPr>
          <p:cNvPr id="7" name="Rounded Rectangle 6">
            <a:extLst>
              <a:ext uri="{FF2B5EF4-FFF2-40B4-BE49-F238E27FC236}">
                <a16:creationId xmlns:a16="http://schemas.microsoft.com/office/drawing/2014/main" id="{1A1E160C-0BC5-D64E-8065-AB05F53AF187}"/>
              </a:ext>
            </a:extLst>
          </p:cNvPr>
          <p:cNvSpPr/>
          <p:nvPr/>
        </p:nvSpPr>
        <p:spPr>
          <a:xfrm>
            <a:off x="7360171" y="1552948"/>
            <a:ext cx="2338466" cy="1579798"/>
          </a:xfrm>
          <a:prstGeom prst="round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Query local </a:t>
            </a:r>
            <a:r>
              <a:rPr lang="en-US" dirty="0" err="1">
                <a:latin typeface="Salesforce Sans"/>
                <a:cs typeface="Salesforce Sans"/>
              </a:rPr>
              <a:t>unsynced</a:t>
            </a:r>
            <a:r>
              <a:rPr lang="en-US" dirty="0">
                <a:latin typeface="Salesforce Sans"/>
                <a:cs typeface="Salesforce Sans"/>
              </a:rPr>
              <a:t> data</a:t>
            </a:r>
          </a:p>
        </p:txBody>
      </p:sp>
      <p:sp>
        <p:nvSpPr>
          <p:cNvPr id="8" name="Up Arrow 7">
            <a:extLst>
              <a:ext uri="{FF2B5EF4-FFF2-40B4-BE49-F238E27FC236}">
                <a16:creationId xmlns:a16="http://schemas.microsoft.com/office/drawing/2014/main" id="{556E2073-DB31-2540-9DDC-B6CB6232C6F1}"/>
              </a:ext>
            </a:extLst>
          </p:cNvPr>
          <p:cNvSpPr/>
          <p:nvPr/>
        </p:nvSpPr>
        <p:spPr>
          <a:xfrm>
            <a:off x="8394492" y="3429000"/>
            <a:ext cx="374754" cy="933138"/>
          </a:xfrm>
          <a:prstGeom prst="upArrow">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2" name="Text Placeholder 3">
            <a:extLst>
              <a:ext uri="{FF2B5EF4-FFF2-40B4-BE49-F238E27FC236}">
                <a16:creationId xmlns:a16="http://schemas.microsoft.com/office/drawing/2014/main" id="{010FE6A4-C9D3-334E-A78F-6C48B0136E38}"/>
              </a:ext>
            </a:extLst>
          </p:cNvPr>
          <p:cNvSpPr>
            <a:spLocks noGrp="1"/>
          </p:cNvSpPr>
          <p:nvPr>
            <p:ph type="body" sz="quarter" idx="16"/>
          </p:nvPr>
        </p:nvSpPr>
        <p:spPr>
          <a:xfrm>
            <a:off x="571500" y="1097179"/>
            <a:ext cx="11045952" cy="338554"/>
          </a:xfrm>
        </p:spPr>
        <p:txBody>
          <a:bodyPr/>
          <a:lstStyle/>
          <a:p>
            <a:r>
              <a:rPr lang="en-US" dirty="0"/>
              <a:t>If there is an internet connection, query all </a:t>
            </a:r>
            <a:r>
              <a:rPr lang="en-US" dirty="0" err="1"/>
              <a:t>unsynced</a:t>
            </a:r>
            <a:r>
              <a:rPr lang="en-US" dirty="0"/>
              <a:t> data</a:t>
            </a:r>
          </a:p>
        </p:txBody>
      </p:sp>
    </p:spTree>
    <p:extLst>
      <p:ext uri="{BB962C8B-B14F-4D97-AF65-F5344CB8AC3E}">
        <p14:creationId xmlns:p14="http://schemas.microsoft.com/office/powerpoint/2010/main" val="3258854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3"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9A51-D547-AF47-8F4A-6EBBA7A5266F}"/>
              </a:ext>
            </a:extLst>
          </p:cNvPr>
          <p:cNvSpPr>
            <a:spLocks noGrp="1"/>
          </p:cNvSpPr>
          <p:nvPr>
            <p:ph type="title"/>
          </p:nvPr>
        </p:nvSpPr>
        <p:spPr/>
        <p:txBody>
          <a:bodyPr/>
          <a:lstStyle/>
          <a:p>
            <a:r>
              <a:rPr lang="en-US" dirty="0"/>
              <a:t>Attempt to sync to Salesforce</a:t>
            </a:r>
          </a:p>
        </p:txBody>
      </p:sp>
      <p:sp>
        <p:nvSpPr>
          <p:cNvPr id="9" name="Right Arrow 8">
            <a:extLst>
              <a:ext uri="{FF2B5EF4-FFF2-40B4-BE49-F238E27FC236}">
                <a16:creationId xmlns:a16="http://schemas.microsoft.com/office/drawing/2014/main" id="{8EEF058B-C543-CA44-969F-1B33A72AE734}"/>
              </a:ext>
            </a:extLst>
          </p:cNvPr>
          <p:cNvSpPr/>
          <p:nvPr/>
        </p:nvSpPr>
        <p:spPr>
          <a:xfrm>
            <a:off x="3638457" y="1827560"/>
            <a:ext cx="3147934" cy="1030574"/>
          </a:xfrm>
          <a:prstGeom prst="rightArrow">
            <a:avLst/>
          </a:prstGeom>
          <a:solidFill>
            <a:schemeClr val="accent5">
              <a:lumMod val="60000"/>
              <a:lumOff val="4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Here, take it!</a:t>
            </a:r>
          </a:p>
        </p:txBody>
      </p:sp>
      <p:sp>
        <p:nvSpPr>
          <p:cNvPr id="11" name="Can 10">
            <a:extLst>
              <a:ext uri="{FF2B5EF4-FFF2-40B4-BE49-F238E27FC236}">
                <a16:creationId xmlns:a16="http://schemas.microsoft.com/office/drawing/2014/main" id="{A1B18651-9618-9A45-A610-6011477C9BF0}"/>
              </a:ext>
            </a:extLst>
          </p:cNvPr>
          <p:cNvSpPr/>
          <p:nvPr/>
        </p:nvSpPr>
        <p:spPr>
          <a:xfrm>
            <a:off x="7125191" y="1246877"/>
            <a:ext cx="2368446" cy="2191940"/>
          </a:xfrm>
          <a:prstGeom prst="can">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7" name="Rounded Rectangle 6">
            <a:extLst>
              <a:ext uri="{FF2B5EF4-FFF2-40B4-BE49-F238E27FC236}">
                <a16:creationId xmlns:a16="http://schemas.microsoft.com/office/drawing/2014/main" id="{1A1E160C-0BC5-D64E-8065-AB05F53AF187}"/>
              </a:ext>
            </a:extLst>
          </p:cNvPr>
          <p:cNvSpPr/>
          <p:nvPr/>
        </p:nvSpPr>
        <p:spPr>
          <a:xfrm>
            <a:off x="961191" y="1642467"/>
            <a:ext cx="2338466" cy="1579798"/>
          </a:xfrm>
          <a:prstGeom prst="round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cs typeface="Salesforce Sans"/>
              </a:rPr>
              <a:t>Unsynced</a:t>
            </a:r>
            <a:r>
              <a:rPr lang="en-US" dirty="0">
                <a:cs typeface="Salesforce Sans"/>
              </a:rPr>
              <a:t> data</a:t>
            </a:r>
            <a:endParaRPr lang="en-US" dirty="0">
              <a:latin typeface="Salesforce Sans"/>
              <a:cs typeface="Salesforce Sans"/>
            </a:endParaRPr>
          </a:p>
        </p:txBody>
      </p:sp>
      <p:sp>
        <p:nvSpPr>
          <p:cNvPr id="12" name="Text Placeholder 3">
            <a:extLst>
              <a:ext uri="{FF2B5EF4-FFF2-40B4-BE49-F238E27FC236}">
                <a16:creationId xmlns:a16="http://schemas.microsoft.com/office/drawing/2014/main" id="{010FE6A4-C9D3-334E-A78F-6C48B0136E38}"/>
              </a:ext>
            </a:extLst>
          </p:cNvPr>
          <p:cNvSpPr>
            <a:spLocks noGrp="1"/>
          </p:cNvSpPr>
          <p:nvPr>
            <p:ph type="body" sz="quarter" idx="16"/>
          </p:nvPr>
        </p:nvSpPr>
        <p:spPr>
          <a:xfrm>
            <a:off x="571500" y="1097179"/>
            <a:ext cx="11045952" cy="338554"/>
          </a:xfrm>
        </p:spPr>
        <p:txBody>
          <a:bodyPr/>
          <a:lstStyle/>
          <a:p>
            <a:r>
              <a:rPr lang="en-US" dirty="0"/>
              <a:t>Attempt to connect to Salesforce to save all </a:t>
            </a:r>
            <a:r>
              <a:rPr lang="en-US" dirty="0" err="1"/>
              <a:t>unsynced</a:t>
            </a:r>
            <a:r>
              <a:rPr lang="en-US" dirty="0"/>
              <a:t> data.</a:t>
            </a:r>
          </a:p>
        </p:txBody>
      </p:sp>
      <p:pic>
        <p:nvPicPr>
          <p:cNvPr id="5" name="Picture 4">
            <a:extLst>
              <a:ext uri="{FF2B5EF4-FFF2-40B4-BE49-F238E27FC236}">
                <a16:creationId xmlns:a16="http://schemas.microsoft.com/office/drawing/2014/main" id="{F4626E13-8562-0E4D-A0C0-66F6E154274C}"/>
              </a:ext>
            </a:extLst>
          </p:cNvPr>
          <p:cNvPicPr>
            <a:picLocks noChangeAspect="1"/>
          </p:cNvPicPr>
          <p:nvPr/>
        </p:nvPicPr>
        <p:blipFill>
          <a:blip r:embed="rId3"/>
          <a:stretch>
            <a:fillRect/>
          </a:stretch>
        </p:blipFill>
        <p:spPr>
          <a:xfrm>
            <a:off x="7517232" y="2037225"/>
            <a:ext cx="1581798" cy="1119700"/>
          </a:xfrm>
          <a:prstGeom prst="rect">
            <a:avLst/>
          </a:prstGeom>
        </p:spPr>
      </p:pic>
    </p:spTree>
    <p:extLst>
      <p:ext uri="{BB962C8B-B14F-4D97-AF65-F5344CB8AC3E}">
        <p14:creationId xmlns:p14="http://schemas.microsoft.com/office/powerpoint/2010/main" val="839148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19A51-D547-AF47-8F4A-6EBBA7A5266F}"/>
              </a:ext>
            </a:extLst>
          </p:cNvPr>
          <p:cNvSpPr>
            <a:spLocks noGrp="1"/>
          </p:cNvSpPr>
          <p:nvPr>
            <p:ph type="title"/>
          </p:nvPr>
        </p:nvSpPr>
        <p:spPr>
          <a:xfrm>
            <a:off x="571500" y="228395"/>
            <a:ext cx="11045952" cy="990119"/>
          </a:xfrm>
        </p:spPr>
        <p:txBody>
          <a:bodyPr/>
          <a:lstStyle/>
          <a:p>
            <a:r>
              <a:rPr lang="en-US" dirty="0"/>
              <a:t>Await confirmation of data sync</a:t>
            </a:r>
          </a:p>
        </p:txBody>
      </p:sp>
      <p:sp>
        <p:nvSpPr>
          <p:cNvPr id="9" name="Right Arrow 8">
            <a:extLst>
              <a:ext uri="{FF2B5EF4-FFF2-40B4-BE49-F238E27FC236}">
                <a16:creationId xmlns:a16="http://schemas.microsoft.com/office/drawing/2014/main" id="{8EEF058B-C543-CA44-969F-1B33A72AE734}"/>
              </a:ext>
            </a:extLst>
          </p:cNvPr>
          <p:cNvSpPr/>
          <p:nvPr/>
        </p:nvSpPr>
        <p:spPr>
          <a:xfrm>
            <a:off x="3638457" y="1827560"/>
            <a:ext cx="3147934" cy="1030574"/>
          </a:xfrm>
          <a:prstGeom prst="rightArrow">
            <a:avLst/>
          </a:prstGeom>
          <a:solidFill>
            <a:schemeClr val="accent5">
              <a:lumMod val="60000"/>
              <a:lumOff val="4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Looks, good!</a:t>
            </a:r>
          </a:p>
        </p:txBody>
      </p:sp>
      <p:sp>
        <p:nvSpPr>
          <p:cNvPr id="11" name="Can 10">
            <a:extLst>
              <a:ext uri="{FF2B5EF4-FFF2-40B4-BE49-F238E27FC236}">
                <a16:creationId xmlns:a16="http://schemas.microsoft.com/office/drawing/2014/main" id="{A1B18651-9618-9A45-A610-6011477C9BF0}"/>
              </a:ext>
            </a:extLst>
          </p:cNvPr>
          <p:cNvSpPr/>
          <p:nvPr/>
        </p:nvSpPr>
        <p:spPr>
          <a:xfrm>
            <a:off x="7170162" y="4319439"/>
            <a:ext cx="2368446" cy="2191940"/>
          </a:xfrm>
          <a:prstGeom prst="can">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atin typeface="Salesforce Sans"/>
                <a:cs typeface="Salesforce Sans"/>
              </a:rPr>
              <a:t>Smartstore</a:t>
            </a:r>
            <a:endParaRPr lang="en-US" dirty="0">
              <a:latin typeface="Salesforce Sans"/>
              <a:cs typeface="Salesforce Sans"/>
            </a:endParaRPr>
          </a:p>
          <a:p>
            <a:pPr algn="ctr"/>
            <a:r>
              <a:rPr lang="en-US" dirty="0">
                <a:latin typeface="Salesforce Sans"/>
                <a:cs typeface="Salesforce Sans"/>
              </a:rPr>
              <a:t>Local</a:t>
            </a:r>
          </a:p>
          <a:p>
            <a:pPr algn="ctr"/>
            <a:r>
              <a:rPr lang="en-US" dirty="0">
                <a:latin typeface="Salesforce Sans"/>
                <a:cs typeface="Salesforce Sans"/>
              </a:rPr>
              <a:t>Storage</a:t>
            </a:r>
          </a:p>
        </p:txBody>
      </p:sp>
      <p:sp>
        <p:nvSpPr>
          <p:cNvPr id="7" name="Rounded Rectangle 6">
            <a:extLst>
              <a:ext uri="{FF2B5EF4-FFF2-40B4-BE49-F238E27FC236}">
                <a16:creationId xmlns:a16="http://schemas.microsoft.com/office/drawing/2014/main" id="{1A1E160C-0BC5-D64E-8065-AB05F53AF187}"/>
              </a:ext>
            </a:extLst>
          </p:cNvPr>
          <p:cNvSpPr/>
          <p:nvPr/>
        </p:nvSpPr>
        <p:spPr>
          <a:xfrm>
            <a:off x="961191" y="1642467"/>
            <a:ext cx="2338466" cy="1579798"/>
          </a:xfrm>
          <a:prstGeom prst="round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cs typeface="Salesforce Sans"/>
              </a:rPr>
              <a:t>Response from Salesforce</a:t>
            </a:r>
            <a:endParaRPr lang="en-US" dirty="0">
              <a:latin typeface="Salesforce Sans"/>
              <a:cs typeface="Salesforce Sans"/>
            </a:endParaRPr>
          </a:p>
        </p:txBody>
      </p:sp>
      <p:sp>
        <p:nvSpPr>
          <p:cNvPr id="12" name="Text Placeholder 3">
            <a:extLst>
              <a:ext uri="{FF2B5EF4-FFF2-40B4-BE49-F238E27FC236}">
                <a16:creationId xmlns:a16="http://schemas.microsoft.com/office/drawing/2014/main" id="{010FE6A4-C9D3-334E-A78F-6C48B0136E38}"/>
              </a:ext>
            </a:extLst>
          </p:cNvPr>
          <p:cNvSpPr>
            <a:spLocks noGrp="1"/>
          </p:cNvSpPr>
          <p:nvPr>
            <p:ph type="body" sz="quarter" idx="16"/>
          </p:nvPr>
        </p:nvSpPr>
        <p:spPr>
          <a:xfrm>
            <a:off x="571500" y="1097179"/>
            <a:ext cx="11045952" cy="338554"/>
          </a:xfrm>
        </p:spPr>
        <p:txBody>
          <a:bodyPr/>
          <a:lstStyle/>
          <a:p>
            <a:r>
              <a:rPr lang="en-US" dirty="0"/>
              <a:t>Wait for confirmation of successful data sync</a:t>
            </a:r>
          </a:p>
        </p:txBody>
      </p:sp>
      <p:sp>
        <p:nvSpPr>
          <p:cNvPr id="8" name="Rounded Rectangle 7">
            <a:extLst>
              <a:ext uri="{FF2B5EF4-FFF2-40B4-BE49-F238E27FC236}">
                <a16:creationId xmlns:a16="http://schemas.microsoft.com/office/drawing/2014/main" id="{46713DB0-9F0B-2441-9D4D-971703CCB898}"/>
              </a:ext>
            </a:extLst>
          </p:cNvPr>
          <p:cNvSpPr/>
          <p:nvPr/>
        </p:nvSpPr>
        <p:spPr>
          <a:xfrm>
            <a:off x="7200142" y="1642467"/>
            <a:ext cx="2338466" cy="1579798"/>
          </a:xfrm>
          <a:prstGeom prst="round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cs typeface="Salesforce Sans"/>
              </a:rPr>
              <a:t>Mark data as synced</a:t>
            </a:r>
            <a:endParaRPr lang="en-US" dirty="0">
              <a:latin typeface="Salesforce Sans"/>
              <a:cs typeface="Salesforce Sans"/>
            </a:endParaRPr>
          </a:p>
        </p:txBody>
      </p:sp>
      <p:sp>
        <p:nvSpPr>
          <p:cNvPr id="10" name="Up Arrow 9">
            <a:extLst>
              <a:ext uri="{FF2B5EF4-FFF2-40B4-BE49-F238E27FC236}">
                <a16:creationId xmlns:a16="http://schemas.microsoft.com/office/drawing/2014/main" id="{0541B9DB-2CD4-2D4F-BAC2-8F045B91C2D6}"/>
              </a:ext>
            </a:extLst>
          </p:cNvPr>
          <p:cNvSpPr/>
          <p:nvPr/>
        </p:nvSpPr>
        <p:spPr>
          <a:xfrm rot="10800000">
            <a:off x="8181998" y="3304283"/>
            <a:ext cx="374754" cy="933138"/>
          </a:xfrm>
          <a:prstGeom prst="upArrow">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3518147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8"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Phil Bergner</a:t>
            </a:r>
          </a:p>
        </p:txBody>
      </p:sp>
      <p:sp>
        <p:nvSpPr>
          <p:cNvPr id="3" name="Content Placeholder 2"/>
          <p:cNvSpPr>
            <a:spLocks noGrp="1"/>
          </p:cNvSpPr>
          <p:nvPr>
            <p:ph sz="quarter" idx="11"/>
          </p:nvPr>
        </p:nvSpPr>
        <p:spPr/>
        <p:txBody>
          <a:bodyPr/>
          <a:lstStyle/>
          <a:p>
            <a:r>
              <a:rPr lang="en-US" dirty="0"/>
              <a:t>Developing on the Salesforce platform for 8 years with Synaptic AP</a:t>
            </a:r>
          </a:p>
          <a:p>
            <a:r>
              <a:rPr lang="en-US" dirty="0"/>
              <a:t>Architect for our mobile workforce AppExchange product</a:t>
            </a:r>
          </a:p>
          <a:p>
            <a:endParaRPr lang="en-US" dirty="0"/>
          </a:p>
          <a:p>
            <a:pPr lvl="1"/>
            <a:endParaRPr lang="en-US" dirty="0">
              <a:hlinkClick r:id="rId3"/>
            </a:endParaRPr>
          </a:p>
          <a:p>
            <a:pPr lvl="1"/>
            <a:endParaRPr lang="en-US" dirty="0">
              <a:hlinkClick r:id="rId3"/>
            </a:endParaRPr>
          </a:p>
          <a:p>
            <a:pPr lvl="1"/>
            <a:r>
              <a:rPr lang="en-US" dirty="0">
                <a:hlinkClick r:id="rId3"/>
              </a:rPr>
              <a:t>http://www.youreka.io</a:t>
            </a:r>
            <a:endParaRPr lang="en-US" dirty="0"/>
          </a:p>
          <a:p>
            <a:pPr lvl="1"/>
            <a:r>
              <a:rPr lang="en-US" dirty="0"/>
              <a:t>Utilizes an offline-first mobile app architecture</a:t>
            </a:r>
          </a:p>
          <a:p>
            <a:pPr lvl="1"/>
            <a:r>
              <a:rPr lang="en-US" dirty="0"/>
              <a:t>200k+ end users</a:t>
            </a:r>
          </a:p>
        </p:txBody>
      </p:sp>
      <p:sp>
        <p:nvSpPr>
          <p:cNvPr id="11" name="Text Placeholder 10"/>
          <p:cNvSpPr>
            <a:spLocks noGrp="1"/>
          </p:cNvSpPr>
          <p:nvPr>
            <p:ph type="body" sz="quarter" idx="16"/>
          </p:nvPr>
        </p:nvSpPr>
        <p:spPr/>
        <p:txBody>
          <a:bodyPr/>
          <a:lstStyle/>
          <a:p>
            <a:r>
              <a:rPr lang="en-US" dirty="0"/>
              <a:t>Youreka Product Lead</a:t>
            </a:r>
          </a:p>
        </p:txBody>
      </p:sp>
      <p:pic>
        <p:nvPicPr>
          <p:cNvPr id="6" name="Picture 5">
            <a:extLst>
              <a:ext uri="{FF2B5EF4-FFF2-40B4-BE49-F238E27FC236}">
                <a16:creationId xmlns:a16="http://schemas.microsoft.com/office/drawing/2014/main" id="{4CA49898-4FC8-A749-818C-F113BF0247DD}"/>
              </a:ext>
            </a:extLst>
          </p:cNvPr>
          <p:cNvPicPr>
            <a:picLocks noChangeAspect="1"/>
          </p:cNvPicPr>
          <p:nvPr/>
        </p:nvPicPr>
        <p:blipFill>
          <a:blip r:embed="rId4"/>
          <a:stretch>
            <a:fillRect/>
          </a:stretch>
        </p:blipFill>
        <p:spPr>
          <a:xfrm>
            <a:off x="571373" y="2619260"/>
            <a:ext cx="2876057" cy="993821"/>
          </a:xfrm>
          <a:prstGeom prst="rect">
            <a:avLst/>
          </a:prstGeom>
        </p:spPr>
      </p:pic>
    </p:spTree>
    <p:extLst>
      <p:ext uri="{BB962C8B-B14F-4D97-AF65-F5344CB8AC3E}">
        <p14:creationId xmlns:p14="http://schemas.microsoft.com/office/powerpoint/2010/main" val="24224080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Poor connectivity</a:t>
            </a:r>
          </a:p>
        </p:txBody>
      </p:sp>
      <p:sp>
        <p:nvSpPr>
          <p:cNvPr id="3" name="Content Placeholder 2"/>
          <p:cNvSpPr>
            <a:spLocks noGrp="1"/>
          </p:cNvSpPr>
          <p:nvPr>
            <p:ph sz="quarter" idx="11"/>
          </p:nvPr>
        </p:nvSpPr>
        <p:spPr>
          <a:xfrm>
            <a:off x="571500" y="1314352"/>
            <a:ext cx="11045952" cy="424508"/>
          </a:xfrm>
        </p:spPr>
        <p:txBody>
          <a:bodyPr/>
          <a:lstStyle/>
          <a:p>
            <a:r>
              <a:rPr lang="en-US" dirty="0"/>
              <a:t>Design for a dropped connection</a:t>
            </a:r>
          </a:p>
          <a:p>
            <a:endParaRPr lang="en-US" sz="2800" dirty="0"/>
          </a:p>
        </p:txBody>
      </p:sp>
      <p:sp>
        <p:nvSpPr>
          <p:cNvPr id="7" name="Content Placeholder 2">
            <a:extLst>
              <a:ext uri="{FF2B5EF4-FFF2-40B4-BE49-F238E27FC236}">
                <a16:creationId xmlns:a16="http://schemas.microsoft.com/office/drawing/2014/main" id="{45EC7F0B-6644-0549-91BD-498B1DD54B96}"/>
              </a:ext>
            </a:extLst>
          </p:cNvPr>
          <p:cNvSpPr txBox="1">
            <a:spLocks/>
          </p:cNvSpPr>
          <p:nvPr/>
        </p:nvSpPr>
        <p:spPr bwMode="auto">
          <a:xfrm>
            <a:off x="1018082" y="1823399"/>
            <a:ext cx="1044939" cy="76678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6000" dirty="0"/>
              <a:t>At.</a:t>
            </a:r>
          </a:p>
          <a:p>
            <a:endParaRPr lang="en-US" sz="2800" dirty="0"/>
          </a:p>
        </p:txBody>
      </p:sp>
      <p:sp>
        <p:nvSpPr>
          <p:cNvPr id="8" name="Content Placeholder 2">
            <a:extLst>
              <a:ext uri="{FF2B5EF4-FFF2-40B4-BE49-F238E27FC236}">
                <a16:creationId xmlns:a16="http://schemas.microsoft.com/office/drawing/2014/main" id="{E302CD67-6425-F346-A844-8C72D1DAAB84}"/>
              </a:ext>
            </a:extLst>
          </p:cNvPr>
          <p:cNvSpPr txBox="1">
            <a:spLocks/>
          </p:cNvSpPr>
          <p:nvPr/>
        </p:nvSpPr>
        <p:spPr bwMode="auto">
          <a:xfrm>
            <a:off x="2597671" y="1853379"/>
            <a:ext cx="1314763" cy="76678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6000" dirty="0"/>
              <a:t>Any.</a:t>
            </a:r>
          </a:p>
          <a:p>
            <a:endParaRPr lang="en-US" sz="2800" dirty="0"/>
          </a:p>
        </p:txBody>
      </p:sp>
      <p:sp>
        <p:nvSpPr>
          <p:cNvPr id="9" name="Content Placeholder 2">
            <a:extLst>
              <a:ext uri="{FF2B5EF4-FFF2-40B4-BE49-F238E27FC236}">
                <a16:creationId xmlns:a16="http://schemas.microsoft.com/office/drawing/2014/main" id="{234DC6C5-5BD5-7C40-8E84-F7E6B2A479FD}"/>
              </a:ext>
            </a:extLst>
          </p:cNvPr>
          <p:cNvSpPr txBox="1">
            <a:spLocks/>
          </p:cNvSpPr>
          <p:nvPr/>
        </p:nvSpPr>
        <p:spPr bwMode="auto">
          <a:xfrm>
            <a:off x="4671308" y="1823398"/>
            <a:ext cx="1729491" cy="76678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6000" dirty="0"/>
              <a:t>Time.</a:t>
            </a:r>
          </a:p>
          <a:p>
            <a:endParaRPr lang="en-US" sz="2800" dirty="0"/>
          </a:p>
        </p:txBody>
      </p:sp>
    </p:spTree>
    <p:extLst>
      <p:ext uri="{BB962C8B-B14F-4D97-AF65-F5344CB8AC3E}">
        <p14:creationId xmlns:p14="http://schemas.microsoft.com/office/powerpoint/2010/main" val="193468742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a:t>
            </a:r>
          </a:p>
        </p:txBody>
      </p:sp>
      <p:sp>
        <p:nvSpPr>
          <p:cNvPr id="3" name="Content Placeholder 2"/>
          <p:cNvSpPr>
            <a:spLocks noGrp="1"/>
          </p:cNvSpPr>
          <p:nvPr>
            <p:ph sz="quarter" idx="11"/>
          </p:nvPr>
        </p:nvSpPr>
        <p:spPr>
          <a:xfrm>
            <a:off x="571500" y="1314351"/>
            <a:ext cx="6878611" cy="4007157"/>
          </a:xfrm>
        </p:spPr>
        <p:txBody>
          <a:bodyPr/>
          <a:lstStyle/>
          <a:p>
            <a:r>
              <a:rPr lang="en-US" dirty="0"/>
              <a:t>Just because it works great on your office </a:t>
            </a:r>
            <a:r>
              <a:rPr lang="en-US" dirty="0" err="1"/>
              <a:t>WiFi</a:t>
            </a:r>
            <a:r>
              <a:rPr lang="en-US" dirty="0"/>
              <a:t> doesn’t mean it will work great for your users</a:t>
            </a:r>
          </a:p>
          <a:p>
            <a:pPr marL="342900" indent="-342900">
              <a:buFont typeface="Arial" panose="020B0604020202020204" pitchFamily="34" charset="0"/>
              <a:buChar char="•"/>
            </a:pPr>
            <a:r>
              <a:rPr lang="en-US" dirty="0"/>
              <a:t>iOS Network Simulator allows you to setup and test with varying network connection types and speeds including 100% loss.</a:t>
            </a:r>
          </a:p>
          <a:p>
            <a:pPr marL="342900" indent="-342900">
              <a:buFont typeface="Arial" panose="020B0604020202020204" pitchFamily="34" charset="0"/>
              <a:buChar char="•"/>
            </a:pPr>
            <a:r>
              <a:rPr lang="en-US" dirty="0"/>
              <a:t>If you’re using your personal device don’t forget to disable it after testing to avoid hours of frustration over an extremely slow connection…</a:t>
            </a:r>
          </a:p>
          <a:p>
            <a:endParaRPr lang="en-US" dirty="0"/>
          </a:p>
          <a:p>
            <a:endParaRPr lang="en-US" dirty="0"/>
          </a:p>
        </p:txBody>
      </p:sp>
      <p:pic>
        <p:nvPicPr>
          <p:cNvPr id="6" name="Picture 5">
            <a:extLst>
              <a:ext uri="{FF2B5EF4-FFF2-40B4-BE49-F238E27FC236}">
                <a16:creationId xmlns:a16="http://schemas.microsoft.com/office/drawing/2014/main" id="{A76D3415-8099-584F-B196-8C8A7058E134}"/>
              </a:ext>
            </a:extLst>
          </p:cNvPr>
          <p:cNvPicPr>
            <a:picLocks noChangeAspect="1"/>
          </p:cNvPicPr>
          <p:nvPr/>
        </p:nvPicPr>
        <p:blipFill>
          <a:blip r:embed="rId3"/>
          <a:stretch>
            <a:fillRect/>
          </a:stretch>
        </p:blipFill>
        <p:spPr>
          <a:xfrm>
            <a:off x="7702737" y="1768839"/>
            <a:ext cx="2717950" cy="4834328"/>
          </a:xfrm>
          <a:prstGeom prst="rect">
            <a:avLst/>
          </a:prstGeom>
        </p:spPr>
      </p:pic>
    </p:spTree>
    <p:extLst>
      <p:ext uri="{BB962C8B-B14F-4D97-AF65-F5344CB8AC3E}">
        <p14:creationId xmlns:p14="http://schemas.microsoft.com/office/powerpoint/2010/main" val="13511598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Testing</a:t>
            </a:r>
          </a:p>
        </p:txBody>
      </p:sp>
      <p:sp>
        <p:nvSpPr>
          <p:cNvPr id="3" name="Content Placeholder 2"/>
          <p:cNvSpPr>
            <a:spLocks noGrp="1"/>
          </p:cNvSpPr>
          <p:nvPr>
            <p:ph sz="quarter" idx="11"/>
          </p:nvPr>
        </p:nvSpPr>
        <p:spPr>
          <a:xfrm>
            <a:off x="571500" y="1314351"/>
            <a:ext cx="11045952" cy="4007157"/>
          </a:xfrm>
        </p:spPr>
        <p:txBody>
          <a:bodyPr/>
          <a:lstStyle/>
          <a:p>
            <a:r>
              <a:rPr lang="en-US" dirty="0"/>
              <a:t>This isn’t exclusive to offline-first mobile apps but test across any and all devices you can find. If you didn’t test it rest-assured a user will use it.</a:t>
            </a:r>
          </a:p>
          <a:p>
            <a:r>
              <a:rPr lang="en-US" dirty="0"/>
              <a:t>Also, as with any application its important to conduct load testing:</a:t>
            </a:r>
          </a:p>
          <a:p>
            <a:pPr marL="342900" indent="-342900">
              <a:buFontTx/>
              <a:buChar char="-"/>
            </a:pPr>
            <a:r>
              <a:rPr lang="en-US" dirty="0"/>
              <a:t>Test syncing with large amount of data</a:t>
            </a:r>
          </a:p>
          <a:p>
            <a:pPr marL="342900" indent="-342900">
              <a:buFontTx/>
              <a:buChar char="-"/>
            </a:pPr>
            <a:r>
              <a:rPr lang="en-US" dirty="0"/>
              <a:t>Test with many concurrent users</a:t>
            </a:r>
          </a:p>
          <a:p>
            <a:pPr marL="342900" indent="-342900">
              <a:buFontTx/>
              <a:buChar char="-"/>
            </a:pPr>
            <a:r>
              <a:rPr lang="en-US" dirty="0"/>
              <a:t>Test with lots of data for each API call</a:t>
            </a:r>
          </a:p>
          <a:p>
            <a:endParaRPr lang="en-US" dirty="0"/>
          </a:p>
        </p:txBody>
      </p:sp>
    </p:spTree>
    <p:extLst>
      <p:ext uri="{BB962C8B-B14F-4D97-AF65-F5344CB8AC3E}">
        <p14:creationId xmlns:p14="http://schemas.microsoft.com/office/powerpoint/2010/main" val="15277690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1500" y="-193680"/>
            <a:ext cx="11045952" cy="990119"/>
          </a:xfrm>
        </p:spPr>
        <p:txBody>
          <a:bodyPr/>
          <a:lstStyle/>
          <a:p>
            <a:r>
              <a:rPr lang="en-US" dirty="0"/>
              <a:t>Thank you!</a:t>
            </a:r>
          </a:p>
        </p:txBody>
      </p:sp>
      <p:sp>
        <p:nvSpPr>
          <p:cNvPr id="10" name="Content Placeholder 2">
            <a:extLst>
              <a:ext uri="{FF2B5EF4-FFF2-40B4-BE49-F238E27FC236}">
                <a16:creationId xmlns:a16="http://schemas.microsoft.com/office/drawing/2014/main" id="{A8D074D1-31A5-A34B-96F7-96E0DB169B3F}"/>
              </a:ext>
            </a:extLst>
          </p:cNvPr>
          <p:cNvSpPr>
            <a:spLocks noGrp="1"/>
          </p:cNvSpPr>
          <p:nvPr>
            <p:ph sz="quarter" idx="11"/>
          </p:nvPr>
        </p:nvSpPr>
        <p:spPr>
          <a:xfrm>
            <a:off x="571500" y="3555584"/>
            <a:ext cx="3803276" cy="1840375"/>
          </a:xfrm>
        </p:spPr>
        <p:txBody>
          <a:bodyPr/>
          <a:lstStyle/>
          <a:p>
            <a:r>
              <a:rPr lang="en-US" dirty="0"/>
              <a:t>Phil Bergner </a:t>
            </a:r>
            <a:br>
              <a:rPr lang="en-US" dirty="0"/>
            </a:br>
            <a:r>
              <a:rPr lang="en-US" dirty="0"/>
              <a:t>Youreka Product Lead</a:t>
            </a:r>
            <a:br>
              <a:rPr lang="en-US" dirty="0"/>
            </a:br>
            <a:r>
              <a:rPr lang="en-US" dirty="0"/>
              <a:t>phil.bergner@synapticap.com </a:t>
            </a:r>
            <a:br>
              <a:rPr lang="en-US" dirty="0"/>
            </a:br>
            <a:r>
              <a:rPr lang="en-US" dirty="0"/>
              <a:t>@</a:t>
            </a:r>
            <a:r>
              <a:rPr lang="en-US" dirty="0" err="1"/>
              <a:t>philleebe</a:t>
            </a:r>
            <a:endParaRPr lang="en-US" dirty="0"/>
          </a:p>
          <a:p>
            <a:endParaRPr lang="en-US" dirty="0">
              <a:hlinkClick r:id="rId3"/>
            </a:endParaRPr>
          </a:p>
          <a:p>
            <a:pPr marL="342900" indent="-342900">
              <a:buFontTx/>
              <a:buChar char="-"/>
            </a:pPr>
            <a:endParaRPr lang="en-US" dirty="0"/>
          </a:p>
        </p:txBody>
      </p:sp>
      <p:sp>
        <p:nvSpPr>
          <p:cNvPr id="11" name="Text Placeholder 7">
            <a:extLst>
              <a:ext uri="{FF2B5EF4-FFF2-40B4-BE49-F238E27FC236}">
                <a16:creationId xmlns:a16="http://schemas.microsoft.com/office/drawing/2014/main" id="{70A7BAC7-9578-1A49-B648-EA81D47F6864}"/>
              </a:ext>
            </a:extLst>
          </p:cNvPr>
          <p:cNvSpPr>
            <a:spLocks noGrp="1"/>
          </p:cNvSpPr>
          <p:nvPr>
            <p:ph type="body" sz="quarter" idx="16"/>
          </p:nvPr>
        </p:nvSpPr>
        <p:spPr>
          <a:xfrm>
            <a:off x="571504" y="875860"/>
            <a:ext cx="10241640" cy="677108"/>
          </a:xfrm>
        </p:spPr>
        <p:txBody>
          <a:bodyPr/>
          <a:lstStyle/>
          <a:p>
            <a:pPr>
              <a:spcBef>
                <a:spcPts val="0"/>
              </a:spcBef>
              <a:spcAft>
                <a:spcPts val="0"/>
              </a:spcAft>
            </a:pPr>
            <a:r>
              <a:rPr lang="en-US" dirty="0"/>
              <a:t>We’ve covered some of the basics of mobile-first offline app design and I’ve shared some of the practices that made our app successful. I hope you found it helpful!</a:t>
            </a:r>
          </a:p>
        </p:txBody>
      </p:sp>
      <p:pic>
        <p:nvPicPr>
          <p:cNvPr id="14" name="Picture 13">
            <a:extLst>
              <a:ext uri="{FF2B5EF4-FFF2-40B4-BE49-F238E27FC236}">
                <a16:creationId xmlns:a16="http://schemas.microsoft.com/office/drawing/2014/main" id="{B68DBD64-67D1-5548-AD87-9A4CFB415C70}"/>
              </a:ext>
            </a:extLst>
          </p:cNvPr>
          <p:cNvPicPr>
            <a:picLocks noChangeAspect="1"/>
          </p:cNvPicPr>
          <p:nvPr/>
        </p:nvPicPr>
        <p:blipFill>
          <a:blip r:embed="rId4"/>
          <a:stretch>
            <a:fillRect/>
          </a:stretch>
        </p:blipFill>
        <p:spPr>
          <a:xfrm>
            <a:off x="571500" y="1853708"/>
            <a:ext cx="1537189" cy="1612174"/>
          </a:xfrm>
          <a:prstGeom prst="rect">
            <a:avLst/>
          </a:prstGeom>
        </p:spPr>
      </p:pic>
      <p:sp>
        <p:nvSpPr>
          <p:cNvPr id="2" name="TextBox 1">
            <a:extLst>
              <a:ext uri="{FF2B5EF4-FFF2-40B4-BE49-F238E27FC236}">
                <a16:creationId xmlns:a16="http://schemas.microsoft.com/office/drawing/2014/main" id="{969FFD32-4709-7843-9EC4-D9DC0EABCAF9}"/>
              </a:ext>
            </a:extLst>
          </p:cNvPr>
          <p:cNvSpPr txBox="1"/>
          <p:nvPr/>
        </p:nvSpPr>
        <p:spPr>
          <a:xfrm>
            <a:off x="3800476" y="1639392"/>
            <a:ext cx="7659687" cy="3439403"/>
          </a:xfrm>
          <a:prstGeom prst="rect">
            <a:avLst/>
          </a:prstGeom>
          <a:noFill/>
        </p:spPr>
        <p:txBody>
          <a:bodyPr wrap="square" rtlCol="0">
            <a:spAutoFit/>
          </a:bodyPr>
          <a:lstStyle/>
          <a:p>
            <a:pPr>
              <a:spcBef>
                <a:spcPts val="300"/>
              </a:spcBef>
              <a:spcAft>
                <a:spcPts val="600"/>
              </a:spcAft>
            </a:pPr>
            <a:r>
              <a:rPr lang="en-US" sz="2000" dirty="0">
                <a:solidFill>
                  <a:schemeClr val="accent2"/>
                </a:solidFill>
              </a:rPr>
              <a:t>Offline Management</a:t>
            </a:r>
            <a:endParaRPr lang="en-US" sz="2000" dirty="0">
              <a:solidFill>
                <a:schemeClr val="accent2"/>
              </a:solidFill>
              <a:hlinkClick r:id="rId5">
                <a:extLst>
                  <a:ext uri="{A12FA001-AC4F-418D-AE19-62706E023703}">
                    <ahyp:hlinkClr xmlns:ahyp="http://schemas.microsoft.com/office/drawing/2018/hyperlinkcolor" val="tx"/>
                  </a:ext>
                </a:extLst>
              </a:hlinkClick>
            </a:endParaRPr>
          </a:p>
          <a:p>
            <a:pPr>
              <a:spcBef>
                <a:spcPts val="300"/>
              </a:spcBef>
              <a:spcAft>
                <a:spcPts val="600"/>
              </a:spcAft>
            </a:pPr>
            <a:r>
              <a:rPr lang="en-US" sz="2000" dirty="0">
                <a:hlinkClick r:id="rId5">
                  <a:extLst>
                    <a:ext uri="{A12FA001-AC4F-418D-AE19-62706E023703}">
                      <ahyp:hlinkClr xmlns:ahyp="http://schemas.microsoft.com/office/drawing/2018/hyperlinkcolor" val="tx"/>
                    </a:ext>
                  </a:extLst>
                </a:hlinkClick>
              </a:rPr>
              <a:t>https://trailhead.salesforce.com/en/content/learn/modules/mobile_sdk_offline</a:t>
            </a:r>
            <a:endParaRPr lang="en-US" sz="2000" dirty="0"/>
          </a:p>
          <a:p>
            <a:pPr>
              <a:spcBef>
                <a:spcPts val="300"/>
              </a:spcBef>
              <a:spcAft>
                <a:spcPts val="600"/>
              </a:spcAft>
            </a:pPr>
            <a:r>
              <a:rPr lang="en-US" sz="2000" dirty="0">
                <a:solidFill>
                  <a:schemeClr val="accent2"/>
                </a:solidFill>
                <a:latin typeface="Salesforce Sans"/>
                <a:cs typeface="Salesforce Sans"/>
              </a:rPr>
              <a:t>Mobile SDK Basics</a:t>
            </a:r>
          </a:p>
          <a:p>
            <a:pPr>
              <a:spcBef>
                <a:spcPts val="300"/>
              </a:spcBef>
              <a:spcAft>
                <a:spcPts val="600"/>
              </a:spcAft>
            </a:pPr>
            <a:r>
              <a:rPr lang="en-US" sz="2000" dirty="0">
                <a:hlinkClick r:id="rId6"/>
              </a:rPr>
              <a:t>https://trailhead.salesforce.com/en/content/learn/modules/mobile_sdk_introduction</a:t>
            </a:r>
            <a:endParaRPr lang="en-US" sz="2000" dirty="0"/>
          </a:p>
          <a:p>
            <a:pPr>
              <a:spcBef>
                <a:spcPts val="300"/>
              </a:spcBef>
              <a:spcAft>
                <a:spcPts val="600"/>
              </a:spcAft>
            </a:pPr>
            <a:r>
              <a:rPr lang="en-US" sz="2000" dirty="0">
                <a:solidFill>
                  <a:schemeClr val="accent2"/>
                </a:solidFill>
                <a:latin typeface="Salesforce Sans"/>
                <a:cs typeface="Salesforce Sans"/>
              </a:rPr>
              <a:t>Mobile SDK Development Tools</a:t>
            </a:r>
          </a:p>
          <a:p>
            <a:pPr>
              <a:spcBef>
                <a:spcPts val="300"/>
              </a:spcBef>
              <a:spcAft>
                <a:spcPts val="600"/>
              </a:spcAft>
            </a:pPr>
            <a:r>
              <a:rPr lang="en-US" sz="2000" dirty="0">
                <a:hlinkClick r:id="rId7"/>
              </a:rPr>
              <a:t>https://trailhead.salesforce.com/en/content/learn/projects/mobilesdk_setup_dev_tools</a:t>
            </a:r>
            <a:endParaRPr lang="en-US" sz="2000" dirty="0">
              <a:solidFill>
                <a:schemeClr val="accent2"/>
              </a:solidFill>
              <a:latin typeface="Salesforce Sans"/>
              <a:cs typeface="Salesforce Sans"/>
            </a:endParaRPr>
          </a:p>
        </p:txBody>
      </p:sp>
    </p:spTree>
    <p:extLst>
      <p:ext uri="{BB962C8B-B14F-4D97-AF65-F5344CB8AC3E}">
        <p14:creationId xmlns:p14="http://schemas.microsoft.com/office/powerpoint/2010/main" val="12148272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571501" y="1717149"/>
            <a:ext cx="11045952" cy="2289556"/>
          </a:xfrm>
        </p:spPr>
        <p:txBody>
          <a:bodyPr/>
          <a:lstStyle/>
          <a:p>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sp>
        <p:nvSpPr>
          <p:cNvPr id="7" name="Title 6"/>
          <p:cNvSpPr>
            <a:spLocks noGrp="1"/>
          </p:cNvSpPr>
          <p:nvPr>
            <p:ph type="title"/>
          </p:nvPr>
        </p:nvSpPr>
        <p:spPr/>
        <p:txBody>
          <a:bodyPr/>
          <a:lstStyle/>
          <a:p>
            <a:r>
              <a:rPr lang="en-US" dirty="0"/>
              <a:t>Forward-Looking Statement</a:t>
            </a:r>
          </a:p>
        </p:txBody>
      </p:sp>
      <p:pic>
        <p:nvPicPr>
          <p:cNvPr id="6" name="pasted-image.pdf" descr="pasted-image.pdf"/>
          <p:cNvPicPr>
            <a:picLocks noChangeAspect="1"/>
          </p:cNvPicPr>
          <p:nvPr/>
        </p:nvPicPr>
        <p:blipFill>
          <a:blip r:embed="rId3"/>
          <a:stretch>
            <a:fillRect/>
          </a:stretch>
        </p:blipFill>
        <p:spPr>
          <a:xfrm>
            <a:off x="11030573" y="565460"/>
            <a:ext cx="635734" cy="445095"/>
          </a:xfrm>
          <a:prstGeom prst="rect">
            <a:avLst/>
          </a:prstGeom>
          <a:ln w="12700">
            <a:miter lim="400000"/>
          </a:ln>
        </p:spPr>
      </p:pic>
    </p:spTree>
    <p:extLst>
      <p:ext uri="{BB962C8B-B14F-4D97-AF65-F5344CB8AC3E}">
        <p14:creationId xmlns:p14="http://schemas.microsoft.com/office/powerpoint/2010/main" val="88762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you’ll learn today</a:t>
            </a:r>
          </a:p>
        </p:txBody>
      </p:sp>
      <p:sp>
        <p:nvSpPr>
          <p:cNvPr id="3" name="Content Placeholder 2"/>
          <p:cNvSpPr>
            <a:spLocks noGrp="1"/>
          </p:cNvSpPr>
          <p:nvPr>
            <p:ph sz="quarter" idx="10"/>
          </p:nvPr>
        </p:nvSpPr>
        <p:spPr/>
        <p:txBody>
          <a:bodyPr/>
          <a:lstStyle/>
          <a:p>
            <a:r>
              <a:rPr lang="en-US" dirty="0"/>
              <a:t>What does Offline-First mean?</a:t>
            </a:r>
          </a:p>
          <a:p>
            <a:endParaRPr lang="en-US" dirty="0"/>
          </a:p>
          <a:p>
            <a:r>
              <a:rPr lang="en-US" dirty="0"/>
              <a:t>What technologies can help make offline support easier</a:t>
            </a:r>
          </a:p>
          <a:p>
            <a:endParaRPr lang="en-US" dirty="0"/>
          </a:p>
          <a:p>
            <a:r>
              <a:rPr lang="en-US" dirty="0"/>
              <a:t>Lessons learned developing an offline-first app</a:t>
            </a:r>
          </a:p>
          <a:p>
            <a:endParaRPr lang="en-US" dirty="0"/>
          </a:p>
          <a:p>
            <a:r>
              <a:rPr lang="en-US" dirty="0"/>
              <a:t>Offline data and syncing strategies</a:t>
            </a:r>
            <a:br>
              <a:rPr lang="en-US" dirty="0"/>
            </a:br>
            <a:br>
              <a:rPr lang="en-US" dirty="0"/>
            </a:br>
            <a:br>
              <a:rPr lang="en-US" dirty="0"/>
            </a:br>
            <a:r>
              <a:rPr lang="en-US" dirty="0"/>
              <a:t>Testing considerations</a:t>
            </a:r>
          </a:p>
          <a:p>
            <a:endParaRPr lang="en-US" dirty="0"/>
          </a:p>
          <a:p>
            <a:endParaRPr lang="en-US" dirty="0"/>
          </a:p>
        </p:txBody>
      </p:sp>
      <p:pic>
        <p:nvPicPr>
          <p:cNvPr id="8" name="Picture 7">
            <a:extLst>
              <a:ext uri="{FF2B5EF4-FFF2-40B4-BE49-F238E27FC236}">
                <a16:creationId xmlns:a16="http://schemas.microsoft.com/office/drawing/2014/main" id="{325D0951-B4F5-3546-9AE1-5D13E5DF17FC}"/>
              </a:ext>
            </a:extLst>
          </p:cNvPr>
          <p:cNvPicPr>
            <a:picLocks noChangeAspect="1"/>
          </p:cNvPicPr>
          <p:nvPr/>
        </p:nvPicPr>
        <p:blipFill>
          <a:blip r:embed="rId3"/>
          <a:stretch>
            <a:fillRect/>
          </a:stretch>
        </p:blipFill>
        <p:spPr>
          <a:xfrm>
            <a:off x="6185210" y="3305194"/>
            <a:ext cx="3987379" cy="1850144"/>
          </a:xfrm>
          <a:prstGeom prst="rect">
            <a:avLst/>
          </a:prstGeom>
        </p:spPr>
      </p:pic>
    </p:spTree>
    <p:extLst>
      <p:ext uri="{BB962C8B-B14F-4D97-AF65-F5344CB8AC3E}">
        <p14:creationId xmlns:p14="http://schemas.microsoft.com/office/powerpoint/2010/main" val="403567241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offline-first mobile app design?</a:t>
            </a:r>
          </a:p>
        </p:txBody>
      </p:sp>
      <p:sp>
        <p:nvSpPr>
          <p:cNvPr id="3" name="Content Placeholder 2"/>
          <p:cNvSpPr>
            <a:spLocks noGrp="1"/>
          </p:cNvSpPr>
          <p:nvPr>
            <p:ph sz="quarter" idx="11"/>
          </p:nvPr>
        </p:nvSpPr>
        <p:spPr>
          <a:xfrm>
            <a:off x="571500" y="1482516"/>
            <a:ext cx="11045952" cy="3214113"/>
          </a:xfrm>
        </p:spPr>
        <p:txBody>
          <a:bodyPr/>
          <a:lstStyle/>
          <a:p>
            <a:r>
              <a:rPr lang="en-US" dirty="0"/>
              <a:t>At its core offline-first is designing your application to have base level functionality while offline with improved features while online. </a:t>
            </a:r>
          </a:p>
          <a:p>
            <a:r>
              <a:rPr lang="en-US" dirty="0"/>
              <a:t>Essentially, we want to let people use all core functionality while offline.</a:t>
            </a:r>
          </a:p>
        </p:txBody>
      </p:sp>
    </p:spTree>
    <p:extLst>
      <p:ext uri="{BB962C8B-B14F-4D97-AF65-F5344CB8AC3E}">
        <p14:creationId xmlns:p14="http://schemas.microsoft.com/office/powerpoint/2010/main" val="37639321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some scenarios where this might be useful?</a:t>
            </a:r>
          </a:p>
        </p:txBody>
      </p:sp>
      <p:sp>
        <p:nvSpPr>
          <p:cNvPr id="3" name="Content Placeholder 2"/>
          <p:cNvSpPr>
            <a:spLocks noGrp="1"/>
          </p:cNvSpPr>
          <p:nvPr>
            <p:ph sz="quarter" idx="11"/>
          </p:nvPr>
        </p:nvSpPr>
        <p:spPr/>
        <p:txBody>
          <a:bodyPr/>
          <a:lstStyle/>
          <a:p>
            <a:r>
              <a:rPr lang="en-US" dirty="0"/>
              <a:t>Here are a few scenarios we’ve encountered where offline access was necessary:</a:t>
            </a:r>
            <a:br>
              <a:rPr lang="en-US" dirty="0"/>
            </a:br>
            <a:endParaRPr lang="en-US" dirty="0"/>
          </a:p>
          <a:p>
            <a:pPr lvl="1"/>
            <a:r>
              <a:rPr lang="en-US" dirty="0">
                <a:solidFill>
                  <a:schemeClr val="accent2"/>
                </a:solidFill>
              </a:rPr>
              <a:t>Site inspections – an on-site inspector could be in a basement, elevator, or a super-secret government building.</a:t>
            </a:r>
          </a:p>
          <a:p>
            <a:pPr lvl="1"/>
            <a:endParaRPr lang="en-US" dirty="0">
              <a:solidFill>
                <a:schemeClr val="accent2"/>
              </a:solidFill>
            </a:endParaRPr>
          </a:p>
          <a:p>
            <a:pPr lvl="1"/>
            <a:r>
              <a:rPr lang="en-US" dirty="0">
                <a:solidFill>
                  <a:schemeClr val="accent2"/>
                </a:solidFill>
              </a:rPr>
              <a:t>Product compliance – a representative could be conducting a store audit and will lose/gain connection while moving through the store.</a:t>
            </a:r>
          </a:p>
          <a:p>
            <a:pPr marL="0" lvl="1" indent="0">
              <a:buNone/>
            </a:pPr>
            <a:endParaRPr lang="en-US" dirty="0">
              <a:solidFill>
                <a:schemeClr val="accent2"/>
              </a:solidFill>
            </a:endParaRPr>
          </a:p>
          <a:p>
            <a:pPr lvl="1"/>
            <a:r>
              <a:rPr lang="en-US" dirty="0">
                <a:solidFill>
                  <a:schemeClr val="accent2"/>
                </a:solidFill>
              </a:rPr>
              <a:t>Field service technicians – a technician could be climbing behind/inside machinery and lose connectivity.</a:t>
            </a:r>
          </a:p>
        </p:txBody>
      </p:sp>
    </p:spTree>
    <p:extLst>
      <p:ext uri="{BB962C8B-B14F-4D97-AF65-F5344CB8AC3E}">
        <p14:creationId xmlns:p14="http://schemas.microsoft.com/office/powerpoint/2010/main" val="3279514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Salesforce Mobile SDK - </a:t>
            </a:r>
            <a:r>
              <a:rPr lang="en-US" dirty="0" err="1"/>
              <a:t>Smartstore</a:t>
            </a:r>
            <a:endParaRPr lang="en-US" dirty="0"/>
          </a:p>
        </p:txBody>
      </p:sp>
      <p:sp>
        <p:nvSpPr>
          <p:cNvPr id="3" name="Content Placeholder 2"/>
          <p:cNvSpPr>
            <a:spLocks noGrp="1"/>
          </p:cNvSpPr>
          <p:nvPr>
            <p:ph sz="quarter" idx="11"/>
          </p:nvPr>
        </p:nvSpPr>
        <p:spPr>
          <a:xfrm>
            <a:off x="571500" y="1314351"/>
            <a:ext cx="11045952" cy="3214113"/>
          </a:xfrm>
        </p:spPr>
        <p:txBody>
          <a:bodyPr/>
          <a:lstStyle/>
          <a:p>
            <a:r>
              <a:rPr lang="en-US" dirty="0"/>
              <a:t>Salesforce helps make life easier with the mobile SDK. One of the included features is the </a:t>
            </a:r>
            <a:r>
              <a:rPr lang="en-US" dirty="0" err="1"/>
              <a:t>SmartStore</a:t>
            </a:r>
            <a:r>
              <a:rPr lang="en-US" dirty="0"/>
              <a:t>. </a:t>
            </a:r>
          </a:p>
          <a:p>
            <a:r>
              <a:rPr lang="en-US" dirty="0" err="1"/>
              <a:t>Smartstore</a:t>
            </a:r>
            <a:r>
              <a:rPr lang="en-US" dirty="0"/>
              <a:t> features include:</a:t>
            </a:r>
          </a:p>
          <a:p>
            <a:pPr marL="342900" indent="-342900">
              <a:buFont typeface="Arial" panose="020B0604020202020204" pitchFamily="34" charset="0"/>
              <a:buChar char="•"/>
            </a:pPr>
            <a:r>
              <a:rPr lang="en-US" dirty="0"/>
              <a:t>Available for hybrid and native mobile apps</a:t>
            </a:r>
          </a:p>
          <a:p>
            <a:pPr marL="342900" indent="-342900">
              <a:buFont typeface="Arial" panose="020B0604020202020204" pitchFamily="34" charset="0"/>
              <a:buChar char="•"/>
            </a:pPr>
            <a:r>
              <a:rPr lang="en-US" dirty="0"/>
              <a:t>Secure, encrypted local storage</a:t>
            </a:r>
          </a:p>
          <a:p>
            <a:pPr marL="342900" indent="-342900">
              <a:buFont typeface="Arial" panose="020B0604020202020204" pitchFamily="34" charset="0"/>
              <a:buChar char="•"/>
            </a:pPr>
            <a:r>
              <a:rPr lang="en-US" dirty="0"/>
              <a:t>Ability to create tables and indexes</a:t>
            </a:r>
          </a:p>
          <a:p>
            <a:pPr marL="342900" indent="-342900">
              <a:buFont typeface="Arial" panose="020B0604020202020204" pitchFamily="34" charset="0"/>
              <a:buChar char="•"/>
            </a:pPr>
            <a:r>
              <a:rPr lang="en-US" dirty="0"/>
              <a:t>Query data using simple and smart SQL queries</a:t>
            </a:r>
          </a:p>
          <a:p>
            <a:pPr marL="342900" indent="-342900">
              <a:buFont typeface="Arial" panose="020B0604020202020204" pitchFamily="34" charset="0"/>
              <a:buChar char="•"/>
            </a:pPr>
            <a:r>
              <a:rPr lang="en-US" dirty="0"/>
              <a:t>Automatically wipe local data on logout</a:t>
            </a:r>
          </a:p>
          <a:p>
            <a:endParaRPr lang="en-US" dirty="0"/>
          </a:p>
        </p:txBody>
      </p:sp>
    </p:spTree>
    <p:extLst>
      <p:ext uri="{BB962C8B-B14F-4D97-AF65-F5344CB8AC3E}">
        <p14:creationId xmlns:p14="http://schemas.microsoft.com/office/powerpoint/2010/main" val="12530324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163F9-6E5F-F84B-A8D4-78666F079CF2}"/>
              </a:ext>
            </a:extLst>
          </p:cNvPr>
          <p:cNvSpPr>
            <a:spLocks noGrp="1"/>
          </p:cNvSpPr>
          <p:nvPr>
            <p:ph type="title"/>
          </p:nvPr>
        </p:nvSpPr>
        <p:spPr/>
        <p:txBody>
          <a:bodyPr/>
          <a:lstStyle/>
          <a:p>
            <a:r>
              <a:rPr lang="en-US" dirty="0" err="1"/>
              <a:t>Smatstore</a:t>
            </a:r>
            <a:r>
              <a:rPr lang="en-US" dirty="0"/>
              <a:t> Query Example</a:t>
            </a:r>
          </a:p>
        </p:txBody>
      </p:sp>
      <p:pic>
        <p:nvPicPr>
          <p:cNvPr id="7" name="Content Placeholder 6" descr="A screenshot of a cell phone&#10;&#10;Description automatically generated">
            <a:extLst>
              <a:ext uri="{FF2B5EF4-FFF2-40B4-BE49-F238E27FC236}">
                <a16:creationId xmlns:a16="http://schemas.microsoft.com/office/drawing/2014/main" id="{0B753D51-BBDD-6A4E-A898-F1A81C1FFD3A}"/>
              </a:ext>
            </a:extLst>
          </p:cNvPr>
          <p:cNvPicPr>
            <a:picLocks noGrp="1" noChangeAspect="1"/>
          </p:cNvPicPr>
          <p:nvPr>
            <p:ph sz="quarter" idx="11"/>
          </p:nvPr>
        </p:nvPicPr>
        <p:blipFill>
          <a:blip r:embed="rId2"/>
          <a:stretch>
            <a:fillRect/>
          </a:stretch>
        </p:blipFill>
        <p:spPr>
          <a:xfrm>
            <a:off x="804862" y="1856581"/>
            <a:ext cx="10121900" cy="2628900"/>
          </a:xfrm>
        </p:spPr>
      </p:pic>
      <p:sp>
        <p:nvSpPr>
          <p:cNvPr id="5" name="Footer Placeholder 4">
            <a:extLst>
              <a:ext uri="{FF2B5EF4-FFF2-40B4-BE49-F238E27FC236}">
                <a16:creationId xmlns:a16="http://schemas.microsoft.com/office/drawing/2014/main" id="{B6E9087F-FC93-6544-BE2B-6806BAFDC736}"/>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40491976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1500" y="63503"/>
            <a:ext cx="11045952" cy="990119"/>
          </a:xfrm>
        </p:spPr>
        <p:txBody>
          <a:bodyPr/>
          <a:lstStyle/>
          <a:p>
            <a:r>
              <a:rPr lang="en-US" dirty="0"/>
              <a:t>Salesforce Mobile SDK - </a:t>
            </a:r>
            <a:r>
              <a:rPr lang="en-US" dirty="0" err="1"/>
              <a:t>SmartSync</a:t>
            </a:r>
            <a:endParaRPr lang="en-US" dirty="0"/>
          </a:p>
        </p:txBody>
      </p:sp>
      <p:sp>
        <p:nvSpPr>
          <p:cNvPr id="3" name="Content Placeholder 2"/>
          <p:cNvSpPr>
            <a:spLocks noGrp="1"/>
          </p:cNvSpPr>
          <p:nvPr>
            <p:ph sz="quarter" idx="11"/>
          </p:nvPr>
        </p:nvSpPr>
        <p:spPr>
          <a:xfrm>
            <a:off x="571500" y="1314351"/>
            <a:ext cx="11045952" cy="3214113"/>
          </a:xfrm>
        </p:spPr>
        <p:txBody>
          <a:bodyPr/>
          <a:lstStyle/>
          <a:p>
            <a:r>
              <a:rPr lang="en-US" dirty="0"/>
              <a:t>Another feature of the mobile SDK is the </a:t>
            </a:r>
            <a:r>
              <a:rPr lang="en-US" dirty="0" err="1"/>
              <a:t>SmartSync</a:t>
            </a:r>
            <a:r>
              <a:rPr lang="en-US" dirty="0"/>
              <a:t> Framework</a:t>
            </a:r>
          </a:p>
          <a:p>
            <a:r>
              <a:rPr lang="en-US" dirty="0" err="1"/>
              <a:t>SmartSync</a:t>
            </a:r>
            <a:r>
              <a:rPr lang="en-US" dirty="0"/>
              <a:t> features include:</a:t>
            </a:r>
          </a:p>
          <a:p>
            <a:pPr marL="342900" indent="-342900">
              <a:buFont typeface="Arial" panose="020B0604020202020204" pitchFamily="34" charset="0"/>
              <a:buChar char="•"/>
            </a:pPr>
            <a:r>
              <a:rPr lang="en-US" dirty="0"/>
              <a:t>Query Salesforce object metadata by calling Salesforce REST APIs.</a:t>
            </a:r>
          </a:p>
          <a:p>
            <a:pPr marL="342900" indent="-342900">
              <a:buFont typeface="Arial" panose="020B0604020202020204" pitchFamily="34" charset="0"/>
              <a:buChar char="•"/>
            </a:pPr>
            <a:r>
              <a:rPr lang="en-US" dirty="0"/>
              <a:t>Store the retrieved object data locally and securely for offline use.</a:t>
            </a:r>
          </a:p>
          <a:p>
            <a:pPr marL="342900" indent="-342900">
              <a:buFont typeface="Arial" panose="020B0604020202020204" pitchFamily="34" charset="0"/>
              <a:buChar char="•"/>
            </a:pPr>
            <a:r>
              <a:rPr lang="en-US" dirty="0"/>
              <a:t>Sync data changes when the device goes from an offline to an online state.</a:t>
            </a:r>
          </a:p>
          <a:p>
            <a:endParaRPr lang="en-US" dirty="0"/>
          </a:p>
        </p:txBody>
      </p:sp>
    </p:spTree>
    <p:extLst>
      <p:ext uri="{BB962C8B-B14F-4D97-AF65-F5344CB8AC3E}">
        <p14:creationId xmlns:p14="http://schemas.microsoft.com/office/powerpoint/2010/main" val="14685235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133140</TotalTime>
  <Words>1769</Words>
  <Application>Microsoft Macintosh PowerPoint</Application>
  <PresentationFormat>Custom</PresentationFormat>
  <Paragraphs>148</Paragraphs>
  <Slides>23</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Salesforce Sans</vt:lpstr>
      <vt:lpstr>Salesforce Sans Light</vt:lpstr>
      <vt:lpstr>Wingdings</vt:lpstr>
      <vt:lpstr>Salesforce PPT Template - 2018 </vt:lpstr>
      <vt:lpstr>Offline-First Mobile App Design</vt:lpstr>
      <vt:lpstr>Phil Bergner</vt:lpstr>
      <vt:lpstr>Forward-Looking Statement</vt:lpstr>
      <vt:lpstr>What you’ll learn today</vt:lpstr>
      <vt:lpstr>What is offline-first mobile app design?</vt:lpstr>
      <vt:lpstr>What are some scenarios where this might be useful?</vt:lpstr>
      <vt:lpstr>Salesforce Mobile SDK - Smartstore</vt:lpstr>
      <vt:lpstr>Smatstore Query Example</vt:lpstr>
      <vt:lpstr>Salesforce Mobile SDK - SmartSync</vt:lpstr>
      <vt:lpstr>Salesforce Mobile SDK - StoreCache</vt:lpstr>
      <vt:lpstr>Syncing User Experience</vt:lpstr>
      <vt:lpstr>Users hate waiting</vt:lpstr>
      <vt:lpstr>Require users to sync a minimum dataset</vt:lpstr>
      <vt:lpstr>Syncing Strategies</vt:lpstr>
      <vt:lpstr>Online-only features</vt:lpstr>
      <vt:lpstr>Save locally first</vt:lpstr>
      <vt:lpstr>Check online status</vt:lpstr>
      <vt:lpstr>Attempt to sync to Salesforce</vt:lpstr>
      <vt:lpstr>Await confirmation of data sync</vt:lpstr>
      <vt:lpstr>Poor connectivity</vt:lpstr>
      <vt:lpstr>Testing</vt:lpstr>
      <vt:lpstr>Testing</vt:lpstr>
      <vt:lpstr>Thank you!</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Phil Bergner</cp:lastModifiedBy>
  <cp:revision>5305</cp:revision>
  <cp:lastPrinted>2017-11-20T01:26:19Z</cp:lastPrinted>
  <dcterms:created xsi:type="dcterms:W3CDTF">2014-09-29T18:28:17Z</dcterms:created>
  <dcterms:modified xsi:type="dcterms:W3CDTF">2019-11-18T20:31:32Z</dcterms:modified>
  <cp:category/>
</cp:coreProperties>
</file>